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7" r:id="rId6"/>
  </p:sldMasterIdLst>
  <p:notesMasterIdLst>
    <p:notesMasterId r:id="rId72"/>
  </p:notesMasterIdLst>
  <p:handoutMasterIdLst>
    <p:handoutMasterId r:id="rId73"/>
  </p:handoutMasterIdLst>
  <p:sldIdLst>
    <p:sldId id="256" r:id="rId7"/>
    <p:sldId id="257" r:id="rId8"/>
    <p:sldId id="320" r:id="rId9"/>
    <p:sldId id="285" r:id="rId10"/>
    <p:sldId id="307" r:id="rId11"/>
    <p:sldId id="447" r:id="rId12"/>
    <p:sldId id="424" r:id="rId13"/>
    <p:sldId id="425" r:id="rId14"/>
    <p:sldId id="426" r:id="rId15"/>
    <p:sldId id="268" r:id="rId16"/>
    <p:sldId id="340" r:id="rId17"/>
    <p:sldId id="355" r:id="rId18"/>
    <p:sldId id="432" r:id="rId19"/>
    <p:sldId id="433" r:id="rId20"/>
    <p:sldId id="365" r:id="rId21"/>
    <p:sldId id="435" r:id="rId22"/>
    <p:sldId id="367" r:id="rId23"/>
    <p:sldId id="371" r:id="rId24"/>
    <p:sldId id="406" r:id="rId25"/>
    <p:sldId id="369" r:id="rId26"/>
    <p:sldId id="444" r:id="rId27"/>
    <p:sldId id="411" r:id="rId28"/>
    <p:sldId id="436" r:id="rId29"/>
    <p:sldId id="396" r:id="rId30"/>
    <p:sldId id="410" r:id="rId31"/>
    <p:sldId id="366" r:id="rId32"/>
    <p:sldId id="405" r:id="rId33"/>
    <p:sldId id="401" r:id="rId34"/>
    <p:sldId id="357" r:id="rId35"/>
    <p:sldId id="427" r:id="rId36"/>
    <p:sldId id="386" r:id="rId37"/>
    <p:sldId id="387" r:id="rId38"/>
    <p:sldId id="398" r:id="rId39"/>
    <p:sldId id="408" r:id="rId40"/>
    <p:sldId id="412" r:id="rId41"/>
    <p:sldId id="358" r:id="rId42"/>
    <p:sldId id="379" r:id="rId43"/>
    <p:sldId id="438" r:id="rId44"/>
    <p:sldId id="381" r:id="rId45"/>
    <p:sldId id="382" r:id="rId46"/>
    <p:sldId id="383" r:id="rId47"/>
    <p:sldId id="384" r:id="rId48"/>
    <p:sldId id="392" r:id="rId49"/>
    <p:sldId id="409" r:id="rId50"/>
    <p:sldId id="429" r:id="rId51"/>
    <p:sldId id="430" r:id="rId52"/>
    <p:sldId id="431" r:id="rId53"/>
    <p:sldId id="416" r:id="rId54"/>
    <p:sldId id="417" r:id="rId55"/>
    <p:sldId id="442" r:id="rId56"/>
    <p:sldId id="360" r:id="rId57"/>
    <p:sldId id="305" r:id="rId58"/>
    <p:sldId id="446" r:id="rId59"/>
    <p:sldId id="445" r:id="rId60"/>
    <p:sldId id="361" r:id="rId61"/>
    <p:sldId id="315" r:id="rId62"/>
    <p:sldId id="414" r:id="rId63"/>
    <p:sldId id="415" r:id="rId64"/>
    <p:sldId id="443" r:id="rId65"/>
    <p:sldId id="362" r:id="rId66"/>
    <p:sldId id="332" r:id="rId67"/>
    <p:sldId id="439" r:id="rId68"/>
    <p:sldId id="440" r:id="rId69"/>
    <p:sldId id="441" r:id="rId70"/>
    <p:sldId id="330" r:id="rId71"/>
  </p:sldIdLst>
  <p:sldSz cx="9144000" cy="6858000" type="screen4x3"/>
  <p:notesSz cx="7010400" cy="9296400"/>
  <p:custDataLst>
    <p:tags r:id="rId74"/>
  </p:custDataLst>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3366"/>
    <a:srgbClr val="000099"/>
    <a:srgbClr val="580000"/>
    <a:srgbClr val="F0EBD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56" autoAdjust="0"/>
    <p:restoredTop sz="77280" autoAdjust="0"/>
  </p:normalViewPr>
  <p:slideViewPr>
    <p:cSldViewPr>
      <p:cViewPr varScale="1">
        <p:scale>
          <a:sx n="50" d="100"/>
          <a:sy n="50" d="100"/>
        </p:scale>
        <p:origin x="1210" y="48"/>
      </p:cViewPr>
      <p:guideLst>
        <p:guide orient="horz" pos="2160"/>
        <p:guide pos="2880"/>
      </p:guideLst>
    </p:cSldViewPr>
  </p:slideViewPr>
  <p:outlineViewPr>
    <p:cViewPr>
      <p:scale>
        <a:sx n="33" d="100"/>
        <a:sy n="33" d="100"/>
      </p:scale>
      <p:origin x="0" y="4944"/>
    </p:cViewPr>
  </p:outlineViewPr>
  <p:notesTextViewPr>
    <p:cViewPr>
      <p:scale>
        <a:sx n="100" d="100"/>
        <a:sy n="100" d="100"/>
      </p:scale>
      <p:origin x="0" y="0"/>
    </p:cViewPr>
  </p:notesTextViewPr>
  <p:sorterViewPr>
    <p:cViewPr varScale="1">
      <p:scale>
        <a:sx n="1" d="1"/>
        <a:sy n="1" d="1"/>
      </p:scale>
      <p:origin x="0" y="-16627"/>
    </p:cViewPr>
  </p:sorterViewPr>
  <p:notesViewPr>
    <p:cSldViewPr>
      <p:cViewPr varScale="1">
        <p:scale>
          <a:sx n="52" d="100"/>
          <a:sy n="52" d="100"/>
        </p:scale>
        <p:origin x="-2242" y="-10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gs" Target="tags/tag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bwMode="auto">
          <a:xfrm>
            <a:off x="1" y="0"/>
            <a:ext cx="3037146" cy="464741"/>
          </a:xfrm>
          <a:prstGeom prst="rect">
            <a:avLst/>
          </a:prstGeom>
          <a:noFill/>
          <a:ln w="9525">
            <a:noFill/>
            <a:miter lim="800000"/>
            <a:headEnd/>
            <a:tailEnd/>
          </a:ln>
          <a:effectLst/>
        </p:spPr>
        <p:txBody>
          <a:bodyPr vert="horz" wrap="square" lIns="92062" tIns="46031" rIns="92062" bIns="46031" numCol="1" anchor="t" anchorCtr="0" compatLnSpc="1">
            <a:prstTxWarp prst="textNoShape">
              <a:avLst/>
            </a:prstTxWarp>
          </a:bodyPr>
          <a:lstStyle>
            <a:lvl1pPr>
              <a:defRPr sz="1200" b="0"/>
            </a:lvl1pPr>
          </a:lstStyle>
          <a:p>
            <a:pPr>
              <a:defRPr/>
            </a:pPr>
            <a:endParaRPr lang="en-US"/>
          </a:p>
        </p:txBody>
      </p:sp>
      <p:sp>
        <p:nvSpPr>
          <p:cNvPr id="171011" name="Rectangle 3"/>
          <p:cNvSpPr>
            <a:spLocks noGrp="1" noChangeArrowheads="1"/>
          </p:cNvSpPr>
          <p:nvPr>
            <p:ph type="dt" sz="quarter" idx="1"/>
          </p:nvPr>
        </p:nvSpPr>
        <p:spPr bwMode="auto">
          <a:xfrm>
            <a:off x="3971654" y="0"/>
            <a:ext cx="3037146" cy="464741"/>
          </a:xfrm>
          <a:prstGeom prst="rect">
            <a:avLst/>
          </a:prstGeom>
          <a:noFill/>
          <a:ln w="9525">
            <a:noFill/>
            <a:miter lim="800000"/>
            <a:headEnd/>
            <a:tailEnd/>
          </a:ln>
          <a:effectLst/>
        </p:spPr>
        <p:txBody>
          <a:bodyPr vert="horz" wrap="square" lIns="92062" tIns="46031" rIns="92062" bIns="46031" numCol="1" anchor="t" anchorCtr="0" compatLnSpc="1">
            <a:prstTxWarp prst="textNoShape">
              <a:avLst/>
            </a:prstTxWarp>
          </a:bodyPr>
          <a:lstStyle>
            <a:lvl1pPr algn="r">
              <a:defRPr sz="1200" b="0"/>
            </a:lvl1pPr>
          </a:lstStyle>
          <a:p>
            <a:pPr>
              <a:defRPr/>
            </a:pPr>
            <a:endParaRPr lang="en-US"/>
          </a:p>
        </p:txBody>
      </p:sp>
      <p:sp>
        <p:nvSpPr>
          <p:cNvPr id="171012" name="Rectangle 4"/>
          <p:cNvSpPr>
            <a:spLocks noGrp="1" noChangeArrowheads="1"/>
          </p:cNvSpPr>
          <p:nvPr>
            <p:ph type="ftr" sz="quarter" idx="2"/>
          </p:nvPr>
        </p:nvSpPr>
        <p:spPr bwMode="auto">
          <a:xfrm>
            <a:off x="1" y="8830063"/>
            <a:ext cx="3037146" cy="464740"/>
          </a:xfrm>
          <a:prstGeom prst="rect">
            <a:avLst/>
          </a:prstGeom>
          <a:noFill/>
          <a:ln w="9525">
            <a:noFill/>
            <a:miter lim="800000"/>
            <a:headEnd/>
            <a:tailEnd/>
          </a:ln>
          <a:effectLst/>
        </p:spPr>
        <p:txBody>
          <a:bodyPr vert="horz" wrap="square" lIns="92062" tIns="46031" rIns="92062" bIns="46031" numCol="1" anchor="b" anchorCtr="0" compatLnSpc="1">
            <a:prstTxWarp prst="textNoShape">
              <a:avLst/>
            </a:prstTxWarp>
          </a:bodyPr>
          <a:lstStyle>
            <a:lvl1pPr>
              <a:defRPr sz="1200" b="0"/>
            </a:lvl1pPr>
          </a:lstStyle>
          <a:p>
            <a:pPr>
              <a:defRPr/>
            </a:pPr>
            <a:endParaRPr lang="en-US"/>
          </a:p>
        </p:txBody>
      </p:sp>
      <p:sp>
        <p:nvSpPr>
          <p:cNvPr id="171013" name="Rectangle 5"/>
          <p:cNvSpPr>
            <a:spLocks noGrp="1" noChangeArrowheads="1"/>
          </p:cNvSpPr>
          <p:nvPr>
            <p:ph type="sldNum" sz="quarter" idx="3"/>
          </p:nvPr>
        </p:nvSpPr>
        <p:spPr bwMode="auto">
          <a:xfrm>
            <a:off x="3971654" y="8830063"/>
            <a:ext cx="3037146" cy="464740"/>
          </a:xfrm>
          <a:prstGeom prst="rect">
            <a:avLst/>
          </a:prstGeom>
          <a:noFill/>
          <a:ln w="9525">
            <a:noFill/>
            <a:miter lim="800000"/>
            <a:headEnd/>
            <a:tailEnd/>
          </a:ln>
          <a:effectLst/>
        </p:spPr>
        <p:txBody>
          <a:bodyPr vert="horz" wrap="square" lIns="92062" tIns="46031" rIns="92062" bIns="46031" numCol="1" anchor="b" anchorCtr="0" compatLnSpc="1">
            <a:prstTxWarp prst="textNoShape">
              <a:avLst/>
            </a:prstTxWarp>
          </a:bodyPr>
          <a:lstStyle>
            <a:lvl1pPr algn="r">
              <a:defRPr sz="1200" b="0"/>
            </a:lvl1pPr>
          </a:lstStyle>
          <a:p>
            <a:pPr>
              <a:defRPr/>
            </a:pPr>
            <a:fld id="{D48DCFB0-FDBA-44E1-BD85-4771E31C7479}" type="slidenum">
              <a:rPr lang="en-US"/>
              <a:pPr>
                <a:defRPr/>
              </a:pPr>
              <a:t>‹#›</a:t>
            </a:fld>
            <a:endParaRPr lang="en-US"/>
          </a:p>
        </p:txBody>
      </p:sp>
    </p:spTree>
    <p:extLst>
      <p:ext uri="{BB962C8B-B14F-4D97-AF65-F5344CB8AC3E}">
        <p14:creationId xmlns:p14="http://schemas.microsoft.com/office/powerpoint/2010/main" val="1381427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3037146" cy="464741"/>
          </a:xfrm>
          <a:prstGeom prst="rect">
            <a:avLst/>
          </a:prstGeom>
          <a:noFill/>
          <a:ln w="9525">
            <a:noFill/>
            <a:miter lim="800000"/>
            <a:headEnd/>
            <a:tailEnd/>
          </a:ln>
          <a:effectLst/>
        </p:spPr>
        <p:txBody>
          <a:bodyPr vert="horz" wrap="square" lIns="92062" tIns="46031" rIns="92062" bIns="46031" numCol="1" anchor="t" anchorCtr="0" compatLnSpc="1">
            <a:prstTxWarp prst="textNoShape">
              <a:avLst/>
            </a:prstTxWarp>
          </a:bodyPr>
          <a:lstStyle>
            <a:lvl1pPr>
              <a:defRPr sz="1200" b="0"/>
            </a:lvl1pPr>
          </a:lstStyle>
          <a:p>
            <a:pPr>
              <a:defRPr/>
            </a:pPr>
            <a:endParaRPr lang="en-US"/>
          </a:p>
        </p:txBody>
      </p:sp>
      <p:sp>
        <p:nvSpPr>
          <p:cNvPr id="15363" name="Rectangle 3"/>
          <p:cNvSpPr>
            <a:spLocks noGrp="1" noChangeArrowheads="1"/>
          </p:cNvSpPr>
          <p:nvPr>
            <p:ph type="dt" idx="1"/>
          </p:nvPr>
        </p:nvSpPr>
        <p:spPr bwMode="auto">
          <a:xfrm>
            <a:off x="3971654" y="0"/>
            <a:ext cx="3037146" cy="464741"/>
          </a:xfrm>
          <a:prstGeom prst="rect">
            <a:avLst/>
          </a:prstGeom>
          <a:noFill/>
          <a:ln w="9525">
            <a:noFill/>
            <a:miter lim="800000"/>
            <a:headEnd/>
            <a:tailEnd/>
          </a:ln>
          <a:effectLst/>
        </p:spPr>
        <p:txBody>
          <a:bodyPr vert="horz" wrap="square" lIns="92062" tIns="46031" rIns="92062" bIns="46031" numCol="1" anchor="t" anchorCtr="0" compatLnSpc="1">
            <a:prstTxWarp prst="textNoShape">
              <a:avLst/>
            </a:prstTxWarp>
          </a:bodyPr>
          <a:lstStyle>
            <a:lvl1pPr algn="r">
              <a:defRPr sz="1200" b="0"/>
            </a:lvl1pPr>
          </a:lstStyle>
          <a:p>
            <a:pPr>
              <a:defRPr/>
            </a:pPr>
            <a:endParaRPr lang="en-US"/>
          </a:p>
        </p:txBody>
      </p:sp>
      <p:sp>
        <p:nvSpPr>
          <p:cNvPr id="778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700880" y="4415830"/>
            <a:ext cx="5608640" cy="4184258"/>
          </a:xfrm>
          <a:prstGeom prst="rect">
            <a:avLst/>
          </a:prstGeom>
          <a:noFill/>
          <a:ln w="9525">
            <a:noFill/>
            <a:miter lim="800000"/>
            <a:headEnd/>
            <a:tailEnd/>
          </a:ln>
          <a:effectLst/>
        </p:spPr>
        <p:txBody>
          <a:bodyPr vert="horz" wrap="square" lIns="92062" tIns="46031" rIns="92062" bIns="460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1" y="8830063"/>
            <a:ext cx="3037146" cy="464740"/>
          </a:xfrm>
          <a:prstGeom prst="rect">
            <a:avLst/>
          </a:prstGeom>
          <a:noFill/>
          <a:ln w="9525">
            <a:noFill/>
            <a:miter lim="800000"/>
            <a:headEnd/>
            <a:tailEnd/>
          </a:ln>
          <a:effectLst/>
        </p:spPr>
        <p:txBody>
          <a:bodyPr vert="horz" wrap="square" lIns="92062" tIns="46031" rIns="92062" bIns="46031" numCol="1" anchor="b" anchorCtr="0" compatLnSpc="1">
            <a:prstTxWarp prst="textNoShape">
              <a:avLst/>
            </a:prstTxWarp>
          </a:bodyPr>
          <a:lstStyle>
            <a:lvl1pPr>
              <a:defRPr sz="1200" b="0"/>
            </a:lvl1pPr>
          </a:lstStyle>
          <a:p>
            <a:pPr>
              <a:defRPr/>
            </a:pPr>
            <a:endParaRPr lang="en-US"/>
          </a:p>
        </p:txBody>
      </p:sp>
      <p:sp>
        <p:nvSpPr>
          <p:cNvPr id="15367" name="Rectangle 7"/>
          <p:cNvSpPr>
            <a:spLocks noGrp="1" noChangeArrowheads="1"/>
          </p:cNvSpPr>
          <p:nvPr>
            <p:ph type="sldNum" sz="quarter" idx="5"/>
          </p:nvPr>
        </p:nvSpPr>
        <p:spPr bwMode="auto">
          <a:xfrm>
            <a:off x="3971654" y="8830063"/>
            <a:ext cx="3037146" cy="464740"/>
          </a:xfrm>
          <a:prstGeom prst="rect">
            <a:avLst/>
          </a:prstGeom>
          <a:noFill/>
          <a:ln w="9525">
            <a:noFill/>
            <a:miter lim="800000"/>
            <a:headEnd/>
            <a:tailEnd/>
          </a:ln>
          <a:effectLst/>
        </p:spPr>
        <p:txBody>
          <a:bodyPr vert="horz" wrap="square" lIns="92062" tIns="46031" rIns="92062" bIns="46031" numCol="1" anchor="b" anchorCtr="0" compatLnSpc="1">
            <a:prstTxWarp prst="textNoShape">
              <a:avLst/>
            </a:prstTxWarp>
          </a:bodyPr>
          <a:lstStyle>
            <a:lvl1pPr algn="r">
              <a:defRPr sz="1200" b="0"/>
            </a:lvl1pPr>
          </a:lstStyle>
          <a:p>
            <a:pPr>
              <a:defRPr/>
            </a:pPr>
            <a:fld id="{487364D1-2190-4565-B7A4-E9AED8BC9145}" type="slidenum">
              <a:rPr lang="en-US"/>
              <a:pPr>
                <a:defRPr/>
              </a:pPr>
              <a:t>‹#›</a:t>
            </a:fld>
            <a:endParaRPr lang="en-US"/>
          </a:p>
        </p:txBody>
      </p:sp>
    </p:spTree>
    <p:extLst>
      <p:ext uri="{BB962C8B-B14F-4D97-AF65-F5344CB8AC3E}">
        <p14:creationId xmlns:p14="http://schemas.microsoft.com/office/powerpoint/2010/main" val="19184423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8002" indent="-287693" eaLnBrk="0" hangingPunct="0">
              <a:defRPr b="1">
                <a:solidFill>
                  <a:schemeClr val="tx1"/>
                </a:solidFill>
                <a:latin typeface="Arial" charset="0"/>
              </a:defRPr>
            </a:lvl2pPr>
            <a:lvl3pPr marL="1150772" indent="-230154" eaLnBrk="0" hangingPunct="0">
              <a:defRPr b="1">
                <a:solidFill>
                  <a:schemeClr val="tx1"/>
                </a:solidFill>
                <a:latin typeface="Arial" charset="0"/>
              </a:defRPr>
            </a:lvl3pPr>
            <a:lvl4pPr marL="1611081" indent="-230154" eaLnBrk="0" hangingPunct="0">
              <a:defRPr b="1">
                <a:solidFill>
                  <a:schemeClr val="tx1"/>
                </a:solidFill>
                <a:latin typeface="Arial" charset="0"/>
              </a:defRPr>
            </a:lvl4pPr>
            <a:lvl5pPr marL="2071390" indent="-230154" eaLnBrk="0" hangingPunct="0">
              <a:defRPr b="1">
                <a:solidFill>
                  <a:schemeClr val="tx1"/>
                </a:solidFill>
                <a:latin typeface="Arial" charset="0"/>
              </a:defRPr>
            </a:lvl5pPr>
            <a:lvl6pPr marL="2531699" indent="-230154" eaLnBrk="0" fontAlgn="base" hangingPunct="0">
              <a:spcBef>
                <a:spcPct val="0"/>
              </a:spcBef>
              <a:spcAft>
                <a:spcPct val="0"/>
              </a:spcAft>
              <a:defRPr b="1">
                <a:solidFill>
                  <a:schemeClr val="tx1"/>
                </a:solidFill>
                <a:latin typeface="Arial" charset="0"/>
              </a:defRPr>
            </a:lvl6pPr>
            <a:lvl7pPr marL="2992008" indent="-230154" eaLnBrk="0" fontAlgn="base" hangingPunct="0">
              <a:spcBef>
                <a:spcPct val="0"/>
              </a:spcBef>
              <a:spcAft>
                <a:spcPct val="0"/>
              </a:spcAft>
              <a:defRPr b="1">
                <a:solidFill>
                  <a:schemeClr val="tx1"/>
                </a:solidFill>
                <a:latin typeface="Arial" charset="0"/>
              </a:defRPr>
            </a:lvl7pPr>
            <a:lvl8pPr marL="3452317" indent="-230154" eaLnBrk="0" fontAlgn="base" hangingPunct="0">
              <a:spcBef>
                <a:spcPct val="0"/>
              </a:spcBef>
              <a:spcAft>
                <a:spcPct val="0"/>
              </a:spcAft>
              <a:defRPr b="1">
                <a:solidFill>
                  <a:schemeClr val="tx1"/>
                </a:solidFill>
                <a:latin typeface="Arial" charset="0"/>
              </a:defRPr>
            </a:lvl8pPr>
            <a:lvl9pPr marL="3912626" indent="-230154" eaLnBrk="0" fontAlgn="base" hangingPunct="0">
              <a:spcBef>
                <a:spcPct val="0"/>
              </a:spcBef>
              <a:spcAft>
                <a:spcPct val="0"/>
              </a:spcAft>
              <a:defRPr b="1">
                <a:solidFill>
                  <a:schemeClr val="tx1"/>
                </a:solidFill>
                <a:latin typeface="Arial" charset="0"/>
              </a:defRPr>
            </a:lvl9pPr>
          </a:lstStyle>
          <a:p>
            <a:pPr eaLnBrk="1" hangingPunct="1"/>
            <a:fld id="{857863DD-9820-4DBA-9189-C3898972E630}" type="slidenum">
              <a:rPr lang="en-US" b="0" smtClean="0"/>
              <a:pPr eaLnBrk="1" hangingPunct="1"/>
              <a:t>1</a:t>
            </a:fld>
            <a:endParaRPr lang="en-US" b="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[Do slides 1-12</a:t>
            </a:r>
            <a:r>
              <a:rPr lang="en-US" b="1" baseline="0" dirty="0" smtClean="0"/>
              <a:t> in the first 10 minutes.  Don’t spend a lot of time on these or you will never finish this workshop.]</a:t>
            </a:r>
            <a:endParaRPr lang="en-US" b="1" dirty="0" smtClean="0"/>
          </a:p>
        </p:txBody>
      </p:sp>
    </p:spTree>
    <p:extLst>
      <p:ext uri="{BB962C8B-B14F-4D97-AF65-F5344CB8AC3E}">
        <p14:creationId xmlns:p14="http://schemas.microsoft.com/office/powerpoint/2010/main" val="1817583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8002" indent="-287693" eaLnBrk="0" hangingPunct="0">
              <a:defRPr b="1">
                <a:solidFill>
                  <a:schemeClr val="tx1"/>
                </a:solidFill>
                <a:latin typeface="Arial" charset="0"/>
              </a:defRPr>
            </a:lvl2pPr>
            <a:lvl3pPr marL="1150772" indent="-230154" eaLnBrk="0" hangingPunct="0">
              <a:defRPr b="1">
                <a:solidFill>
                  <a:schemeClr val="tx1"/>
                </a:solidFill>
                <a:latin typeface="Arial" charset="0"/>
              </a:defRPr>
            </a:lvl3pPr>
            <a:lvl4pPr marL="1611081" indent="-230154" eaLnBrk="0" hangingPunct="0">
              <a:defRPr b="1">
                <a:solidFill>
                  <a:schemeClr val="tx1"/>
                </a:solidFill>
                <a:latin typeface="Arial" charset="0"/>
              </a:defRPr>
            </a:lvl4pPr>
            <a:lvl5pPr marL="2071390" indent="-230154" eaLnBrk="0" hangingPunct="0">
              <a:defRPr b="1">
                <a:solidFill>
                  <a:schemeClr val="tx1"/>
                </a:solidFill>
                <a:latin typeface="Arial" charset="0"/>
              </a:defRPr>
            </a:lvl5pPr>
            <a:lvl6pPr marL="2531699" indent="-230154" eaLnBrk="0" fontAlgn="base" hangingPunct="0">
              <a:spcBef>
                <a:spcPct val="0"/>
              </a:spcBef>
              <a:spcAft>
                <a:spcPct val="0"/>
              </a:spcAft>
              <a:defRPr b="1">
                <a:solidFill>
                  <a:schemeClr val="tx1"/>
                </a:solidFill>
                <a:latin typeface="Arial" charset="0"/>
              </a:defRPr>
            </a:lvl6pPr>
            <a:lvl7pPr marL="2992008" indent="-230154" eaLnBrk="0" fontAlgn="base" hangingPunct="0">
              <a:spcBef>
                <a:spcPct val="0"/>
              </a:spcBef>
              <a:spcAft>
                <a:spcPct val="0"/>
              </a:spcAft>
              <a:defRPr b="1">
                <a:solidFill>
                  <a:schemeClr val="tx1"/>
                </a:solidFill>
                <a:latin typeface="Arial" charset="0"/>
              </a:defRPr>
            </a:lvl7pPr>
            <a:lvl8pPr marL="3452317" indent="-230154" eaLnBrk="0" fontAlgn="base" hangingPunct="0">
              <a:spcBef>
                <a:spcPct val="0"/>
              </a:spcBef>
              <a:spcAft>
                <a:spcPct val="0"/>
              </a:spcAft>
              <a:defRPr b="1">
                <a:solidFill>
                  <a:schemeClr val="tx1"/>
                </a:solidFill>
                <a:latin typeface="Arial" charset="0"/>
              </a:defRPr>
            </a:lvl8pPr>
            <a:lvl9pPr marL="3912626" indent="-230154" eaLnBrk="0" fontAlgn="base" hangingPunct="0">
              <a:spcBef>
                <a:spcPct val="0"/>
              </a:spcBef>
              <a:spcAft>
                <a:spcPct val="0"/>
              </a:spcAft>
              <a:defRPr b="1">
                <a:solidFill>
                  <a:schemeClr val="tx1"/>
                </a:solidFill>
                <a:latin typeface="Arial" charset="0"/>
              </a:defRPr>
            </a:lvl9pPr>
          </a:lstStyle>
          <a:p>
            <a:pPr eaLnBrk="1" hangingPunct="1"/>
            <a:fld id="{FF85D7FB-2E52-4E4C-8A1B-D81F2B15E8AF}" type="slidenum">
              <a:rPr lang="en-US" b="0" smtClean="0"/>
              <a:pPr eaLnBrk="1" hangingPunct="1"/>
              <a:t>10</a:t>
            </a:fld>
            <a:endParaRPr lang="en-US" b="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We will mention two free drug references, Johns Hopkins ABX guide and Shots.  There are other free drug references that deal with specific content like the </a:t>
            </a:r>
            <a:r>
              <a:rPr lang="en-US" dirty="0" err="1" smtClean="0"/>
              <a:t>Toxnet</a:t>
            </a:r>
            <a:r>
              <a:rPr lang="en-US" dirty="0" smtClean="0"/>
              <a:t> at NLM, or the CDC’s travelers health page.  Drugs.com has good content for consumers, but you have to put up with a lot of ads.  </a:t>
            </a:r>
          </a:p>
          <a:p>
            <a:pPr eaLnBrk="1" hangingPunct="1"/>
            <a:r>
              <a:rPr lang="en-US" dirty="0" smtClean="0"/>
              <a:t>Medscape is turning</a:t>
            </a:r>
            <a:r>
              <a:rPr lang="en-US" baseline="0" dirty="0" smtClean="0"/>
              <a:t> out to be a very nice product.  They include the PEPID drug reference.  Lacking are pill identifier and the dosage </a:t>
            </a:r>
            <a:r>
              <a:rPr lang="en-US" baseline="0" dirty="0" err="1" smtClean="0"/>
              <a:t>calulator</a:t>
            </a:r>
            <a:r>
              <a:rPr lang="en-US" baseline="0" dirty="0" smtClean="0"/>
              <a:t>, but the interface allows you to add any drug you are looking at to the interaction tool with a button at the bottom of the screen.</a:t>
            </a:r>
            <a:endParaRPr lang="en-US" dirty="0" smtClean="0"/>
          </a:p>
        </p:txBody>
      </p:sp>
    </p:spTree>
    <p:extLst>
      <p:ext uri="{BB962C8B-B14F-4D97-AF65-F5344CB8AC3E}">
        <p14:creationId xmlns:p14="http://schemas.microsoft.com/office/powerpoint/2010/main" val="2074617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Personally want to say something about prescription</a:t>
            </a:r>
            <a:r>
              <a:rPr lang="en-US" baseline="0" dirty="0" smtClean="0"/>
              <a:t> writing.  Then tell…</a:t>
            </a:r>
            <a:endParaRPr lang="en-US" dirty="0"/>
          </a:p>
        </p:txBody>
      </p:sp>
      <p:sp>
        <p:nvSpPr>
          <p:cNvPr id="4" name="Slide Number Placeholder 3"/>
          <p:cNvSpPr>
            <a:spLocks noGrp="1"/>
          </p:cNvSpPr>
          <p:nvPr>
            <p:ph type="sldNum" sz="quarter" idx="10"/>
          </p:nvPr>
        </p:nvSpPr>
        <p:spPr/>
        <p:txBody>
          <a:bodyPr/>
          <a:lstStyle/>
          <a:p>
            <a:pPr>
              <a:defRPr/>
            </a:pPr>
            <a:fld id="{487364D1-2190-4565-B7A4-E9AED8BC9145}" type="slidenum">
              <a:rPr lang="en-US" smtClean="0"/>
              <a:pPr>
                <a:defRPr/>
              </a:pPr>
              <a:t>11</a:t>
            </a:fld>
            <a:endParaRPr lang="en-US"/>
          </a:p>
        </p:txBody>
      </p:sp>
    </p:spTree>
    <p:extLst>
      <p:ext uri="{BB962C8B-B14F-4D97-AF65-F5344CB8AC3E}">
        <p14:creationId xmlns:p14="http://schemas.microsoft.com/office/powerpoint/2010/main" val="3294569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7364D1-2190-4565-B7A4-E9AED8BC9145}" type="slidenum">
              <a:rPr lang="en-US" smtClean="0"/>
              <a:pPr>
                <a:defRPr/>
              </a:pPr>
              <a:t>12</a:t>
            </a:fld>
            <a:endParaRPr lang="en-US"/>
          </a:p>
        </p:txBody>
      </p:sp>
    </p:spTree>
    <p:extLst>
      <p:ext uri="{BB962C8B-B14F-4D97-AF65-F5344CB8AC3E}">
        <p14:creationId xmlns:p14="http://schemas.microsoft.com/office/powerpoint/2010/main" val="890209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 typical drug</a:t>
            </a:r>
            <a:r>
              <a:rPr lang="en-US" baseline="0" dirty="0" smtClean="0"/>
              <a:t> monograph on the other screen using either the iPad or online.</a:t>
            </a:r>
            <a:endParaRPr lang="en-US" dirty="0"/>
          </a:p>
        </p:txBody>
      </p:sp>
      <p:sp>
        <p:nvSpPr>
          <p:cNvPr id="4" name="Slide Number Placeholder 3"/>
          <p:cNvSpPr>
            <a:spLocks noGrp="1"/>
          </p:cNvSpPr>
          <p:nvPr>
            <p:ph type="sldNum" sz="quarter" idx="10"/>
          </p:nvPr>
        </p:nvSpPr>
        <p:spPr/>
        <p:txBody>
          <a:bodyPr/>
          <a:lstStyle/>
          <a:p>
            <a:pPr>
              <a:defRPr/>
            </a:pPr>
            <a:fld id="{487364D1-2190-4565-B7A4-E9AED8BC9145}" type="slidenum">
              <a:rPr lang="en-US" smtClean="0"/>
              <a:pPr>
                <a:defRPr/>
              </a:pPr>
              <a:t>14</a:t>
            </a:fld>
            <a:endParaRPr lang="en-US"/>
          </a:p>
        </p:txBody>
      </p:sp>
    </p:spTree>
    <p:extLst>
      <p:ext uri="{BB962C8B-B14F-4D97-AF65-F5344CB8AC3E}">
        <p14:creationId xmlns:p14="http://schemas.microsoft.com/office/powerpoint/2010/main" val="3272539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7364D1-2190-4565-B7A4-E9AED8BC9145}" type="slidenum">
              <a:rPr lang="en-US"/>
              <a:pPr>
                <a:defRPr/>
              </a:pPr>
              <a:t>15</a:t>
            </a:fld>
            <a:endParaRPr lang="en-US"/>
          </a:p>
        </p:txBody>
      </p:sp>
    </p:spTree>
    <p:extLst>
      <p:ext uri="{BB962C8B-B14F-4D97-AF65-F5344CB8AC3E}">
        <p14:creationId xmlns:p14="http://schemas.microsoft.com/office/powerpoint/2010/main" val="1200020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 looking these up</a:t>
            </a:r>
            <a:endParaRPr lang="en-US" dirty="0"/>
          </a:p>
        </p:txBody>
      </p:sp>
      <p:sp>
        <p:nvSpPr>
          <p:cNvPr id="4" name="Slide Number Placeholder 3"/>
          <p:cNvSpPr>
            <a:spLocks noGrp="1"/>
          </p:cNvSpPr>
          <p:nvPr>
            <p:ph type="sldNum" sz="quarter" idx="10"/>
          </p:nvPr>
        </p:nvSpPr>
        <p:spPr/>
        <p:txBody>
          <a:bodyPr/>
          <a:lstStyle/>
          <a:p>
            <a:pPr>
              <a:defRPr/>
            </a:pPr>
            <a:fld id="{487364D1-2190-4565-B7A4-E9AED8BC9145}" type="slidenum">
              <a:rPr lang="en-US" smtClean="0"/>
              <a:pPr>
                <a:defRPr/>
              </a:pPr>
              <a:t>16</a:t>
            </a:fld>
            <a:endParaRPr lang="en-US"/>
          </a:p>
        </p:txBody>
      </p:sp>
    </p:spTree>
    <p:extLst>
      <p:ext uri="{BB962C8B-B14F-4D97-AF65-F5344CB8AC3E}">
        <p14:creationId xmlns:p14="http://schemas.microsoft.com/office/powerpoint/2010/main" val="2356074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8002" indent="-287693" eaLnBrk="0" hangingPunct="0">
              <a:defRPr b="1">
                <a:solidFill>
                  <a:schemeClr val="tx1"/>
                </a:solidFill>
                <a:latin typeface="Arial" charset="0"/>
              </a:defRPr>
            </a:lvl2pPr>
            <a:lvl3pPr marL="1150772" indent="-230154" eaLnBrk="0" hangingPunct="0">
              <a:defRPr b="1">
                <a:solidFill>
                  <a:schemeClr val="tx1"/>
                </a:solidFill>
                <a:latin typeface="Arial" charset="0"/>
              </a:defRPr>
            </a:lvl3pPr>
            <a:lvl4pPr marL="1611081" indent="-230154" eaLnBrk="0" hangingPunct="0">
              <a:defRPr b="1">
                <a:solidFill>
                  <a:schemeClr val="tx1"/>
                </a:solidFill>
                <a:latin typeface="Arial" charset="0"/>
              </a:defRPr>
            </a:lvl4pPr>
            <a:lvl5pPr marL="2071390" indent="-230154" eaLnBrk="0" hangingPunct="0">
              <a:defRPr b="1">
                <a:solidFill>
                  <a:schemeClr val="tx1"/>
                </a:solidFill>
                <a:latin typeface="Arial" charset="0"/>
              </a:defRPr>
            </a:lvl5pPr>
            <a:lvl6pPr marL="2531699" indent="-230154" eaLnBrk="0" fontAlgn="base" hangingPunct="0">
              <a:spcBef>
                <a:spcPct val="0"/>
              </a:spcBef>
              <a:spcAft>
                <a:spcPct val="0"/>
              </a:spcAft>
              <a:defRPr b="1">
                <a:solidFill>
                  <a:schemeClr val="tx1"/>
                </a:solidFill>
                <a:latin typeface="Arial" charset="0"/>
              </a:defRPr>
            </a:lvl6pPr>
            <a:lvl7pPr marL="2992008" indent="-230154" eaLnBrk="0" fontAlgn="base" hangingPunct="0">
              <a:spcBef>
                <a:spcPct val="0"/>
              </a:spcBef>
              <a:spcAft>
                <a:spcPct val="0"/>
              </a:spcAft>
              <a:defRPr b="1">
                <a:solidFill>
                  <a:schemeClr val="tx1"/>
                </a:solidFill>
                <a:latin typeface="Arial" charset="0"/>
              </a:defRPr>
            </a:lvl7pPr>
            <a:lvl8pPr marL="3452317" indent="-230154" eaLnBrk="0" fontAlgn="base" hangingPunct="0">
              <a:spcBef>
                <a:spcPct val="0"/>
              </a:spcBef>
              <a:spcAft>
                <a:spcPct val="0"/>
              </a:spcAft>
              <a:defRPr b="1">
                <a:solidFill>
                  <a:schemeClr val="tx1"/>
                </a:solidFill>
                <a:latin typeface="Arial" charset="0"/>
              </a:defRPr>
            </a:lvl8pPr>
            <a:lvl9pPr marL="3912626" indent="-230154" eaLnBrk="0" fontAlgn="base" hangingPunct="0">
              <a:spcBef>
                <a:spcPct val="0"/>
              </a:spcBef>
              <a:spcAft>
                <a:spcPct val="0"/>
              </a:spcAft>
              <a:defRPr b="1">
                <a:solidFill>
                  <a:schemeClr val="tx1"/>
                </a:solidFill>
                <a:latin typeface="Arial" charset="0"/>
              </a:defRPr>
            </a:lvl9pPr>
          </a:lstStyle>
          <a:p>
            <a:pPr eaLnBrk="1" hangingPunct="1"/>
            <a:fld id="{5A40BCCF-7639-4826-8E45-B93D674DC13C}" type="slidenum">
              <a:rPr lang="en-US" b="0" smtClean="0"/>
              <a:pPr eaLnBrk="1" hangingPunct="1"/>
              <a:t>17</a:t>
            </a:fld>
            <a:endParaRPr lang="en-US" b="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Demo calculating a dose.  Emphasize</a:t>
            </a:r>
            <a:r>
              <a:rPr lang="en-US" baseline="0" dirty="0" smtClean="0"/>
              <a:t> that students need time to look these things up when they start.  Give them some time.</a:t>
            </a:r>
            <a:endParaRPr lang="en-US" dirty="0" smtClean="0"/>
          </a:p>
        </p:txBody>
      </p:sp>
    </p:spTree>
    <p:extLst>
      <p:ext uri="{BB962C8B-B14F-4D97-AF65-F5344CB8AC3E}">
        <p14:creationId xmlns:p14="http://schemas.microsoft.com/office/powerpoint/2010/main" val="3716031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8002" indent="-287693" eaLnBrk="0" hangingPunct="0">
              <a:defRPr b="1">
                <a:solidFill>
                  <a:schemeClr val="tx1"/>
                </a:solidFill>
                <a:latin typeface="Arial" charset="0"/>
              </a:defRPr>
            </a:lvl2pPr>
            <a:lvl3pPr marL="1150772" indent="-230154" eaLnBrk="0" hangingPunct="0">
              <a:defRPr b="1">
                <a:solidFill>
                  <a:schemeClr val="tx1"/>
                </a:solidFill>
                <a:latin typeface="Arial" charset="0"/>
              </a:defRPr>
            </a:lvl3pPr>
            <a:lvl4pPr marL="1611081" indent="-230154" eaLnBrk="0" hangingPunct="0">
              <a:defRPr b="1">
                <a:solidFill>
                  <a:schemeClr val="tx1"/>
                </a:solidFill>
                <a:latin typeface="Arial" charset="0"/>
              </a:defRPr>
            </a:lvl4pPr>
            <a:lvl5pPr marL="2071390" indent="-230154" eaLnBrk="0" hangingPunct="0">
              <a:defRPr b="1">
                <a:solidFill>
                  <a:schemeClr val="tx1"/>
                </a:solidFill>
                <a:latin typeface="Arial" charset="0"/>
              </a:defRPr>
            </a:lvl5pPr>
            <a:lvl6pPr marL="2531699" indent="-230154" eaLnBrk="0" fontAlgn="base" hangingPunct="0">
              <a:spcBef>
                <a:spcPct val="0"/>
              </a:spcBef>
              <a:spcAft>
                <a:spcPct val="0"/>
              </a:spcAft>
              <a:defRPr b="1">
                <a:solidFill>
                  <a:schemeClr val="tx1"/>
                </a:solidFill>
                <a:latin typeface="Arial" charset="0"/>
              </a:defRPr>
            </a:lvl6pPr>
            <a:lvl7pPr marL="2992008" indent="-230154" eaLnBrk="0" fontAlgn="base" hangingPunct="0">
              <a:spcBef>
                <a:spcPct val="0"/>
              </a:spcBef>
              <a:spcAft>
                <a:spcPct val="0"/>
              </a:spcAft>
              <a:defRPr b="1">
                <a:solidFill>
                  <a:schemeClr val="tx1"/>
                </a:solidFill>
                <a:latin typeface="Arial" charset="0"/>
              </a:defRPr>
            </a:lvl7pPr>
            <a:lvl8pPr marL="3452317" indent="-230154" eaLnBrk="0" fontAlgn="base" hangingPunct="0">
              <a:spcBef>
                <a:spcPct val="0"/>
              </a:spcBef>
              <a:spcAft>
                <a:spcPct val="0"/>
              </a:spcAft>
              <a:defRPr b="1">
                <a:solidFill>
                  <a:schemeClr val="tx1"/>
                </a:solidFill>
                <a:latin typeface="Arial" charset="0"/>
              </a:defRPr>
            </a:lvl8pPr>
            <a:lvl9pPr marL="3912626" indent="-230154" eaLnBrk="0" fontAlgn="base" hangingPunct="0">
              <a:spcBef>
                <a:spcPct val="0"/>
              </a:spcBef>
              <a:spcAft>
                <a:spcPct val="0"/>
              </a:spcAft>
              <a:defRPr b="1">
                <a:solidFill>
                  <a:schemeClr val="tx1"/>
                </a:solidFill>
                <a:latin typeface="Arial" charset="0"/>
              </a:defRPr>
            </a:lvl9pPr>
          </a:lstStyle>
          <a:p>
            <a:pPr eaLnBrk="1" hangingPunct="1"/>
            <a:fld id="{C72E9E8B-28B7-402B-B57D-A6461D2BB035}" type="slidenum">
              <a:rPr lang="en-US" b="0" smtClean="0"/>
              <a:pPr eaLnBrk="1" hangingPunct="1"/>
              <a:t>18</a:t>
            </a:fld>
            <a:endParaRPr lang="en-US" b="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018485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8002" indent="-287693" eaLnBrk="0" hangingPunct="0">
              <a:defRPr b="1">
                <a:solidFill>
                  <a:schemeClr val="tx1"/>
                </a:solidFill>
                <a:latin typeface="Arial" charset="0"/>
              </a:defRPr>
            </a:lvl2pPr>
            <a:lvl3pPr marL="1150772" indent="-230154" eaLnBrk="0" hangingPunct="0">
              <a:defRPr b="1">
                <a:solidFill>
                  <a:schemeClr val="tx1"/>
                </a:solidFill>
                <a:latin typeface="Arial" charset="0"/>
              </a:defRPr>
            </a:lvl3pPr>
            <a:lvl4pPr marL="1611081" indent="-230154" eaLnBrk="0" hangingPunct="0">
              <a:defRPr b="1">
                <a:solidFill>
                  <a:schemeClr val="tx1"/>
                </a:solidFill>
                <a:latin typeface="Arial" charset="0"/>
              </a:defRPr>
            </a:lvl4pPr>
            <a:lvl5pPr marL="2071390" indent="-230154" eaLnBrk="0" hangingPunct="0">
              <a:defRPr b="1">
                <a:solidFill>
                  <a:schemeClr val="tx1"/>
                </a:solidFill>
                <a:latin typeface="Arial" charset="0"/>
              </a:defRPr>
            </a:lvl5pPr>
            <a:lvl6pPr marL="2531699" indent="-230154" eaLnBrk="0" fontAlgn="base" hangingPunct="0">
              <a:spcBef>
                <a:spcPct val="0"/>
              </a:spcBef>
              <a:spcAft>
                <a:spcPct val="0"/>
              </a:spcAft>
              <a:defRPr b="1">
                <a:solidFill>
                  <a:schemeClr val="tx1"/>
                </a:solidFill>
                <a:latin typeface="Arial" charset="0"/>
              </a:defRPr>
            </a:lvl6pPr>
            <a:lvl7pPr marL="2992008" indent="-230154" eaLnBrk="0" fontAlgn="base" hangingPunct="0">
              <a:spcBef>
                <a:spcPct val="0"/>
              </a:spcBef>
              <a:spcAft>
                <a:spcPct val="0"/>
              </a:spcAft>
              <a:defRPr b="1">
                <a:solidFill>
                  <a:schemeClr val="tx1"/>
                </a:solidFill>
                <a:latin typeface="Arial" charset="0"/>
              </a:defRPr>
            </a:lvl7pPr>
            <a:lvl8pPr marL="3452317" indent="-230154" eaLnBrk="0" fontAlgn="base" hangingPunct="0">
              <a:spcBef>
                <a:spcPct val="0"/>
              </a:spcBef>
              <a:spcAft>
                <a:spcPct val="0"/>
              </a:spcAft>
              <a:defRPr b="1">
                <a:solidFill>
                  <a:schemeClr val="tx1"/>
                </a:solidFill>
                <a:latin typeface="Arial" charset="0"/>
              </a:defRPr>
            </a:lvl8pPr>
            <a:lvl9pPr marL="3912626" indent="-230154" eaLnBrk="0" fontAlgn="base" hangingPunct="0">
              <a:spcBef>
                <a:spcPct val="0"/>
              </a:spcBef>
              <a:spcAft>
                <a:spcPct val="0"/>
              </a:spcAft>
              <a:defRPr b="1">
                <a:solidFill>
                  <a:schemeClr val="tx1"/>
                </a:solidFill>
                <a:latin typeface="Arial" charset="0"/>
              </a:defRPr>
            </a:lvl9pPr>
          </a:lstStyle>
          <a:p>
            <a:pPr eaLnBrk="1" hangingPunct="1"/>
            <a:fld id="{F333D95C-6ACE-4238-99E8-6E31FDB1A37A}" type="slidenum">
              <a:rPr lang="en-US" b="0" smtClean="0"/>
              <a:pPr eaLnBrk="1" hangingPunct="1"/>
              <a:t>20</a:t>
            </a:fld>
            <a:endParaRPr lang="en-US" b="0"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065843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8002" indent="-287693" eaLnBrk="0" hangingPunct="0">
              <a:defRPr b="1">
                <a:solidFill>
                  <a:schemeClr val="tx1"/>
                </a:solidFill>
                <a:latin typeface="Arial" charset="0"/>
              </a:defRPr>
            </a:lvl2pPr>
            <a:lvl3pPr marL="1150772" indent="-230154" eaLnBrk="0" hangingPunct="0">
              <a:defRPr b="1">
                <a:solidFill>
                  <a:schemeClr val="tx1"/>
                </a:solidFill>
                <a:latin typeface="Arial" charset="0"/>
              </a:defRPr>
            </a:lvl3pPr>
            <a:lvl4pPr marL="1611081" indent="-230154" eaLnBrk="0" hangingPunct="0">
              <a:defRPr b="1">
                <a:solidFill>
                  <a:schemeClr val="tx1"/>
                </a:solidFill>
                <a:latin typeface="Arial" charset="0"/>
              </a:defRPr>
            </a:lvl4pPr>
            <a:lvl5pPr marL="2071390" indent="-230154" eaLnBrk="0" hangingPunct="0">
              <a:defRPr b="1">
                <a:solidFill>
                  <a:schemeClr val="tx1"/>
                </a:solidFill>
                <a:latin typeface="Arial" charset="0"/>
              </a:defRPr>
            </a:lvl5pPr>
            <a:lvl6pPr marL="2531699" indent="-230154" eaLnBrk="0" fontAlgn="base" hangingPunct="0">
              <a:spcBef>
                <a:spcPct val="0"/>
              </a:spcBef>
              <a:spcAft>
                <a:spcPct val="0"/>
              </a:spcAft>
              <a:defRPr b="1">
                <a:solidFill>
                  <a:schemeClr val="tx1"/>
                </a:solidFill>
                <a:latin typeface="Arial" charset="0"/>
              </a:defRPr>
            </a:lvl6pPr>
            <a:lvl7pPr marL="2992008" indent="-230154" eaLnBrk="0" fontAlgn="base" hangingPunct="0">
              <a:spcBef>
                <a:spcPct val="0"/>
              </a:spcBef>
              <a:spcAft>
                <a:spcPct val="0"/>
              </a:spcAft>
              <a:defRPr b="1">
                <a:solidFill>
                  <a:schemeClr val="tx1"/>
                </a:solidFill>
                <a:latin typeface="Arial" charset="0"/>
              </a:defRPr>
            </a:lvl7pPr>
            <a:lvl8pPr marL="3452317" indent="-230154" eaLnBrk="0" fontAlgn="base" hangingPunct="0">
              <a:spcBef>
                <a:spcPct val="0"/>
              </a:spcBef>
              <a:spcAft>
                <a:spcPct val="0"/>
              </a:spcAft>
              <a:defRPr b="1">
                <a:solidFill>
                  <a:schemeClr val="tx1"/>
                </a:solidFill>
                <a:latin typeface="Arial" charset="0"/>
              </a:defRPr>
            </a:lvl8pPr>
            <a:lvl9pPr marL="3912626" indent="-230154" eaLnBrk="0" fontAlgn="base" hangingPunct="0">
              <a:spcBef>
                <a:spcPct val="0"/>
              </a:spcBef>
              <a:spcAft>
                <a:spcPct val="0"/>
              </a:spcAft>
              <a:defRPr b="1">
                <a:solidFill>
                  <a:schemeClr val="tx1"/>
                </a:solidFill>
                <a:latin typeface="Arial" charset="0"/>
              </a:defRPr>
            </a:lvl9pPr>
          </a:lstStyle>
          <a:p>
            <a:pPr eaLnBrk="1" hangingPunct="1"/>
            <a:fld id="{502D10CC-3AE0-4BD6-A980-9A561B9FA1E7}" type="slidenum">
              <a:rPr lang="en-US" b="0" smtClean="0"/>
              <a:pPr eaLnBrk="1" hangingPunct="1"/>
              <a:t>28</a:t>
            </a:fld>
            <a:endParaRPr lang="en-US" b="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035535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8002" indent="-287693" eaLnBrk="0" hangingPunct="0">
              <a:defRPr b="1">
                <a:solidFill>
                  <a:schemeClr val="tx1"/>
                </a:solidFill>
                <a:latin typeface="Arial" charset="0"/>
              </a:defRPr>
            </a:lvl2pPr>
            <a:lvl3pPr marL="1150772" indent="-230154" eaLnBrk="0" hangingPunct="0">
              <a:defRPr b="1">
                <a:solidFill>
                  <a:schemeClr val="tx1"/>
                </a:solidFill>
                <a:latin typeface="Arial" charset="0"/>
              </a:defRPr>
            </a:lvl3pPr>
            <a:lvl4pPr marL="1611081" indent="-230154" eaLnBrk="0" hangingPunct="0">
              <a:defRPr b="1">
                <a:solidFill>
                  <a:schemeClr val="tx1"/>
                </a:solidFill>
                <a:latin typeface="Arial" charset="0"/>
              </a:defRPr>
            </a:lvl4pPr>
            <a:lvl5pPr marL="2071390" indent="-230154" eaLnBrk="0" hangingPunct="0">
              <a:defRPr b="1">
                <a:solidFill>
                  <a:schemeClr val="tx1"/>
                </a:solidFill>
                <a:latin typeface="Arial" charset="0"/>
              </a:defRPr>
            </a:lvl5pPr>
            <a:lvl6pPr marL="2531699" indent="-230154" eaLnBrk="0" fontAlgn="base" hangingPunct="0">
              <a:spcBef>
                <a:spcPct val="0"/>
              </a:spcBef>
              <a:spcAft>
                <a:spcPct val="0"/>
              </a:spcAft>
              <a:defRPr b="1">
                <a:solidFill>
                  <a:schemeClr val="tx1"/>
                </a:solidFill>
                <a:latin typeface="Arial" charset="0"/>
              </a:defRPr>
            </a:lvl6pPr>
            <a:lvl7pPr marL="2992008" indent="-230154" eaLnBrk="0" fontAlgn="base" hangingPunct="0">
              <a:spcBef>
                <a:spcPct val="0"/>
              </a:spcBef>
              <a:spcAft>
                <a:spcPct val="0"/>
              </a:spcAft>
              <a:defRPr b="1">
                <a:solidFill>
                  <a:schemeClr val="tx1"/>
                </a:solidFill>
                <a:latin typeface="Arial" charset="0"/>
              </a:defRPr>
            </a:lvl7pPr>
            <a:lvl8pPr marL="3452317" indent="-230154" eaLnBrk="0" fontAlgn="base" hangingPunct="0">
              <a:spcBef>
                <a:spcPct val="0"/>
              </a:spcBef>
              <a:spcAft>
                <a:spcPct val="0"/>
              </a:spcAft>
              <a:defRPr b="1">
                <a:solidFill>
                  <a:schemeClr val="tx1"/>
                </a:solidFill>
                <a:latin typeface="Arial" charset="0"/>
              </a:defRPr>
            </a:lvl8pPr>
            <a:lvl9pPr marL="3912626" indent="-230154" eaLnBrk="0" fontAlgn="base" hangingPunct="0">
              <a:spcBef>
                <a:spcPct val="0"/>
              </a:spcBef>
              <a:spcAft>
                <a:spcPct val="0"/>
              </a:spcAft>
              <a:defRPr b="1">
                <a:solidFill>
                  <a:schemeClr val="tx1"/>
                </a:solidFill>
                <a:latin typeface="Arial" charset="0"/>
              </a:defRPr>
            </a:lvl9pPr>
          </a:lstStyle>
          <a:p>
            <a:pPr eaLnBrk="1" hangingPunct="1"/>
            <a:fld id="{4E99AF53-9550-4779-9C25-09C310A76C57}" type="slidenum">
              <a:rPr lang="en-US" b="0" smtClean="0"/>
              <a:pPr eaLnBrk="1" hangingPunct="1"/>
              <a:t>2</a:t>
            </a:fld>
            <a:endParaRPr lang="en-US" b="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24610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up a trade name and you get the generic monograph.</a:t>
            </a:r>
            <a:endParaRPr lang="en-US" dirty="0"/>
          </a:p>
        </p:txBody>
      </p:sp>
      <p:sp>
        <p:nvSpPr>
          <p:cNvPr id="4" name="Slide Number Placeholder 3"/>
          <p:cNvSpPr>
            <a:spLocks noGrp="1"/>
          </p:cNvSpPr>
          <p:nvPr>
            <p:ph type="sldNum" sz="quarter" idx="10"/>
          </p:nvPr>
        </p:nvSpPr>
        <p:spPr/>
        <p:txBody>
          <a:bodyPr/>
          <a:lstStyle/>
          <a:p>
            <a:pPr>
              <a:defRPr/>
            </a:pPr>
            <a:fld id="{487364D1-2190-4565-B7A4-E9AED8BC9145}" type="slidenum">
              <a:rPr lang="en-US" smtClean="0"/>
              <a:pPr>
                <a:defRPr/>
              </a:pPr>
              <a:t>31</a:t>
            </a:fld>
            <a:endParaRPr lang="en-US"/>
          </a:p>
        </p:txBody>
      </p:sp>
    </p:spTree>
    <p:extLst>
      <p:ext uri="{BB962C8B-B14F-4D97-AF65-F5344CB8AC3E}">
        <p14:creationId xmlns:p14="http://schemas.microsoft.com/office/powerpoint/2010/main" val="2515948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8002" indent="-287693" eaLnBrk="0" hangingPunct="0">
              <a:defRPr b="1">
                <a:solidFill>
                  <a:schemeClr val="tx1"/>
                </a:solidFill>
                <a:latin typeface="Arial" charset="0"/>
              </a:defRPr>
            </a:lvl2pPr>
            <a:lvl3pPr marL="1150772" indent="-230154" eaLnBrk="0" hangingPunct="0">
              <a:defRPr b="1">
                <a:solidFill>
                  <a:schemeClr val="tx1"/>
                </a:solidFill>
                <a:latin typeface="Arial" charset="0"/>
              </a:defRPr>
            </a:lvl3pPr>
            <a:lvl4pPr marL="1611081" indent="-230154" eaLnBrk="0" hangingPunct="0">
              <a:defRPr b="1">
                <a:solidFill>
                  <a:schemeClr val="tx1"/>
                </a:solidFill>
                <a:latin typeface="Arial" charset="0"/>
              </a:defRPr>
            </a:lvl4pPr>
            <a:lvl5pPr marL="2071390" indent="-230154" eaLnBrk="0" hangingPunct="0">
              <a:defRPr b="1">
                <a:solidFill>
                  <a:schemeClr val="tx1"/>
                </a:solidFill>
                <a:latin typeface="Arial" charset="0"/>
              </a:defRPr>
            </a:lvl5pPr>
            <a:lvl6pPr marL="2531699" indent="-230154" eaLnBrk="0" fontAlgn="base" hangingPunct="0">
              <a:spcBef>
                <a:spcPct val="0"/>
              </a:spcBef>
              <a:spcAft>
                <a:spcPct val="0"/>
              </a:spcAft>
              <a:defRPr b="1">
                <a:solidFill>
                  <a:schemeClr val="tx1"/>
                </a:solidFill>
                <a:latin typeface="Arial" charset="0"/>
              </a:defRPr>
            </a:lvl6pPr>
            <a:lvl7pPr marL="2992008" indent="-230154" eaLnBrk="0" fontAlgn="base" hangingPunct="0">
              <a:spcBef>
                <a:spcPct val="0"/>
              </a:spcBef>
              <a:spcAft>
                <a:spcPct val="0"/>
              </a:spcAft>
              <a:defRPr b="1">
                <a:solidFill>
                  <a:schemeClr val="tx1"/>
                </a:solidFill>
                <a:latin typeface="Arial" charset="0"/>
              </a:defRPr>
            </a:lvl7pPr>
            <a:lvl8pPr marL="3452317" indent="-230154" eaLnBrk="0" fontAlgn="base" hangingPunct="0">
              <a:spcBef>
                <a:spcPct val="0"/>
              </a:spcBef>
              <a:spcAft>
                <a:spcPct val="0"/>
              </a:spcAft>
              <a:defRPr b="1">
                <a:solidFill>
                  <a:schemeClr val="tx1"/>
                </a:solidFill>
                <a:latin typeface="Arial" charset="0"/>
              </a:defRPr>
            </a:lvl8pPr>
            <a:lvl9pPr marL="3912626" indent="-230154" eaLnBrk="0" fontAlgn="base" hangingPunct="0">
              <a:spcBef>
                <a:spcPct val="0"/>
              </a:spcBef>
              <a:spcAft>
                <a:spcPct val="0"/>
              </a:spcAft>
              <a:defRPr b="1">
                <a:solidFill>
                  <a:schemeClr val="tx1"/>
                </a:solidFill>
                <a:latin typeface="Arial" charset="0"/>
              </a:defRPr>
            </a:lvl9pPr>
          </a:lstStyle>
          <a:p>
            <a:pPr eaLnBrk="1" hangingPunct="1"/>
            <a:fld id="{38CAE388-385B-486A-8202-BE9AD9B59396}" type="slidenum">
              <a:rPr lang="en-US" b="0" smtClean="0"/>
              <a:pPr eaLnBrk="1" hangingPunct="1"/>
              <a:t>37</a:t>
            </a:fld>
            <a:endParaRPr lang="en-US" b="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Drug Categories are under Drug Facts &amp; comparisons.</a:t>
            </a:r>
          </a:p>
        </p:txBody>
      </p:sp>
    </p:spTree>
    <p:extLst>
      <p:ext uri="{BB962C8B-B14F-4D97-AF65-F5344CB8AC3E}">
        <p14:creationId xmlns:p14="http://schemas.microsoft.com/office/powerpoint/2010/main" val="2663532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8002" indent="-287693" eaLnBrk="0" hangingPunct="0">
              <a:defRPr b="1">
                <a:solidFill>
                  <a:schemeClr val="tx1"/>
                </a:solidFill>
                <a:latin typeface="Arial" charset="0"/>
              </a:defRPr>
            </a:lvl2pPr>
            <a:lvl3pPr marL="1150772" indent="-230154" eaLnBrk="0" hangingPunct="0">
              <a:defRPr b="1">
                <a:solidFill>
                  <a:schemeClr val="tx1"/>
                </a:solidFill>
                <a:latin typeface="Arial" charset="0"/>
              </a:defRPr>
            </a:lvl3pPr>
            <a:lvl4pPr marL="1611081" indent="-230154" eaLnBrk="0" hangingPunct="0">
              <a:defRPr b="1">
                <a:solidFill>
                  <a:schemeClr val="tx1"/>
                </a:solidFill>
                <a:latin typeface="Arial" charset="0"/>
              </a:defRPr>
            </a:lvl4pPr>
            <a:lvl5pPr marL="2071390" indent="-230154" eaLnBrk="0" hangingPunct="0">
              <a:defRPr b="1">
                <a:solidFill>
                  <a:schemeClr val="tx1"/>
                </a:solidFill>
                <a:latin typeface="Arial" charset="0"/>
              </a:defRPr>
            </a:lvl5pPr>
            <a:lvl6pPr marL="2531699" indent="-230154" eaLnBrk="0" fontAlgn="base" hangingPunct="0">
              <a:spcBef>
                <a:spcPct val="0"/>
              </a:spcBef>
              <a:spcAft>
                <a:spcPct val="0"/>
              </a:spcAft>
              <a:defRPr b="1">
                <a:solidFill>
                  <a:schemeClr val="tx1"/>
                </a:solidFill>
                <a:latin typeface="Arial" charset="0"/>
              </a:defRPr>
            </a:lvl6pPr>
            <a:lvl7pPr marL="2992008" indent="-230154" eaLnBrk="0" fontAlgn="base" hangingPunct="0">
              <a:spcBef>
                <a:spcPct val="0"/>
              </a:spcBef>
              <a:spcAft>
                <a:spcPct val="0"/>
              </a:spcAft>
              <a:defRPr b="1">
                <a:solidFill>
                  <a:schemeClr val="tx1"/>
                </a:solidFill>
                <a:latin typeface="Arial" charset="0"/>
              </a:defRPr>
            </a:lvl7pPr>
            <a:lvl8pPr marL="3452317" indent="-230154" eaLnBrk="0" fontAlgn="base" hangingPunct="0">
              <a:spcBef>
                <a:spcPct val="0"/>
              </a:spcBef>
              <a:spcAft>
                <a:spcPct val="0"/>
              </a:spcAft>
              <a:defRPr b="1">
                <a:solidFill>
                  <a:schemeClr val="tx1"/>
                </a:solidFill>
                <a:latin typeface="Arial" charset="0"/>
              </a:defRPr>
            </a:lvl8pPr>
            <a:lvl9pPr marL="3912626" indent="-230154" eaLnBrk="0" fontAlgn="base" hangingPunct="0">
              <a:spcBef>
                <a:spcPct val="0"/>
              </a:spcBef>
              <a:spcAft>
                <a:spcPct val="0"/>
              </a:spcAft>
              <a:defRPr b="1">
                <a:solidFill>
                  <a:schemeClr val="tx1"/>
                </a:solidFill>
                <a:latin typeface="Arial" charset="0"/>
              </a:defRPr>
            </a:lvl9pPr>
          </a:lstStyle>
          <a:p>
            <a:pPr eaLnBrk="1" hangingPunct="1"/>
            <a:fld id="{38CAE388-385B-486A-8202-BE9AD9B59396}" type="slidenum">
              <a:rPr lang="en-US" b="0" smtClean="0"/>
              <a:pPr eaLnBrk="1" hangingPunct="1"/>
              <a:t>38</a:t>
            </a:fld>
            <a:endParaRPr lang="en-US" b="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Drug</a:t>
            </a:r>
            <a:r>
              <a:rPr lang="en-US" baseline="0" dirty="0" smtClean="0"/>
              <a:t> Facts and Comparisons</a:t>
            </a:r>
            <a:endParaRPr lang="en-US" dirty="0" smtClean="0"/>
          </a:p>
        </p:txBody>
      </p:sp>
    </p:spTree>
    <p:extLst>
      <p:ext uri="{BB962C8B-B14F-4D97-AF65-F5344CB8AC3E}">
        <p14:creationId xmlns:p14="http://schemas.microsoft.com/office/powerpoint/2010/main" val="3741610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8002" indent="-287693" eaLnBrk="0" hangingPunct="0">
              <a:defRPr b="1">
                <a:solidFill>
                  <a:schemeClr val="tx1"/>
                </a:solidFill>
                <a:latin typeface="Arial" charset="0"/>
              </a:defRPr>
            </a:lvl2pPr>
            <a:lvl3pPr marL="1150772" indent="-230154" eaLnBrk="0" hangingPunct="0">
              <a:defRPr b="1">
                <a:solidFill>
                  <a:schemeClr val="tx1"/>
                </a:solidFill>
                <a:latin typeface="Arial" charset="0"/>
              </a:defRPr>
            </a:lvl3pPr>
            <a:lvl4pPr marL="1611081" indent="-230154" eaLnBrk="0" hangingPunct="0">
              <a:defRPr b="1">
                <a:solidFill>
                  <a:schemeClr val="tx1"/>
                </a:solidFill>
                <a:latin typeface="Arial" charset="0"/>
              </a:defRPr>
            </a:lvl4pPr>
            <a:lvl5pPr marL="2071390" indent="-230154" eaLnBrk="0" hangingPunct="0">
              <a:defRPr b="1">
                <a:solidFill>
                  <a:schemeClr val="tx1"/>
                </a:solidFill>
                <a:latin typeface="Arial" charset="0"/>
              </a:defRPr>
            </a:lvl5pPr>
            <a:lvl6pPr marL="2531699" indent="-230154" eaLnBrk="0" fontAlgn="base" hangingPunct="0">
              <a:spcBef>
                <a:spcPct val="0"/>
              </a:spcBef>
              <a:spcAft>
                <a:spcPct val="0"/>
              </a:spcAft>
              <a:defRPr b="1">
                <a:solidFill>
                  <a:schemeClr val="tx1"/>
                </a:solidFill>
                <a:latin typeface="Arial" charset="0"/>
              </a:defRPr>
            </a:lvl6pPr>
            <a:lvl7pPr marL="2992008" indent="-230154" eaLnBrk="0" fontAlgn="base" hangingPunct="0">
              <a:spcBef>
                <a:spcPct val="0"/>
              </a:spcBef>
              <a:spcAft>
                <a:spcPct val="0"/>
              </a:spcAft>
              <a:defRPr b="1">
                <a:solidFill>
                  <a:schemeClr val="tx1"/>
                </a:solidFill>
                <a:latin typeface="Arial" charset="0"/>
              </a:defRPr>
            </a:lvl7pPr>
            <a:lvl8pPr marL="3452317" indent="-230154" eaLnBrk="0" fontAlgn="base" hangingPunct="0">
              <a:spcBef>
                <a:spcPct val="0"/>
              </a:spcBef>
              <a:spcAft>
                <a:spcPct val="0"/>
              </a:spcAft>
              <a:defRPr b="1">
                <a:solidFill>
                  <a:schemeClr val="tx1"/>
                </a:solidFill>
                <a:latin typeface="Arial" charset="0"/>
              </a:defRPr>
            </a:lvl8pPr>
            <a:lvl9pPr marL="3912626" indent="-230154" eaLnBrk="0" fontAlgn="base" hangingPunct="0">
              <a:spcBef>
                <a:spcPct val="0"/>
              </a:spcBef>
              <a:spcAft>
                <a:spcPct val="0"/>
              </a:spcAft>
              <a:defRPr b="1">
                <a:solidFill>
                  <a:schemeClr val="tx1"/>
                </a:solidFill>
                <a:latin typeface="Arial" charset="0"/>
              </a:defRPr>
            </a:lvl9pPr>
          </a:lstStyle>
          <a:p>
            <a:pPr eaLnBrk="1" hangingPunct="1"/>
            <a:fld id="{176E81F4-8013-4B3E-B8A8-EBD1A79428F0}" type="slidenum">
              <a:rPr lang="en-US" b="0" smtClean="0"/>
              <a:pPr eaLnBrk="1" hangingPunct="1"/>
              <a:t>39</a:t>
            </a:fld>
            <a:endParaRPr lang="en-US" b="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610717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8002" indent="-287693" eaLnBrk="0" hangingPunct="0">
              <a:defRPr b="1">
                <a:solidFill>
                  <a:schemeClr val="tx1"/>
                </a:solidFill>
                <a:latin typeface="Arial" charset="0"/>
              </a:defRPr>
            </a:lvl2pPr>
            <a:lvl3pPr marL="1150772" indent="-230154" eaLnBrk="0" hangingPunct="0">
              <a:defRPr b="1">
                <a:solidFill>
                  <a:schemeClr val="tx1"/>
                </a:solidFill>
                <a:latin typeface="Arial" charset="0"/>
              </a:defRPr>
            </a:lvl3pPr>
            <a:lvl4pPr marL="1611081" indent="-230154" eaLnBrk="0" hangingPunct="0">
              <a:defRPr b="1">
                <a:solidFill>
                  <a:schemeClr val="tx1"/>
                </a:solidFill>
                <a:latin typeface="Arial" charset="0"/>
              </a:defRPr>
            </a:lvl4pPr>
            <a:lvl5pPr marL="2071390" indent="-230154" eaLnBrk="0" hangingPunct="0">
              <a:defRPr b="1">
                <a:solidFill>
                  <a:schemeClr val="tx1"/>
                </a:solidFill>
                <a:latin typeface="Arial" charset="0"/>
              </a:defRPr>
            </a:lvl5pPr>
            <a:lvl6pPr marL="2531699" indent="-230154" eaLnBrk="0" fontAlgn="base" hangingPunct="0">
              <a:spcBef>
                <a:spcPct val="0"/>
              </a:spcBef>
              <a:spcAft>
                <a:spcPct val="0"/>
              </a:spcAft>
              <a:defRPr b="1">
                <a:solidFill>
                  <a:schemeClr val="tx1"/>
                </a:solidFill>
                <a:latin typeface="Arial" charset="0"/>
              </a:defRPr>
            </a:lvl6pPr>
            <a:lvl7pPr marL="2992008" indent="-230154" eaLnBrk="0" fontAlgn="base" hangingPunct="0">
              <a:spcBef>
                <a:spcPct val="0"/>
              </a:spcBef>
              <a:spcAft>
                <a:spcPct val="0"/>
              </a:spcAft>
              <a:defRPr b="1">
                <a:solidFill>
                  <a:schemeClr val="tx1"/>
                </a:solidFill>
                <a:latin typeface="Arial" charset="0"/>
              </a:defRPr>
            </a:lvl7pPr>
            <a:lvl8pPr marL="3452317" indent="-230154" eaLnBrk="0" fontAlgn="base" hangingPunct="0">
              <a:spcBef>
                <a:spcPct val="0"/>
              </a:spcBef>
              <a:spcAft>
                <a:spcPct val="0"/>
              </a:spcAft>
              <a:defRPr b="1">
                <a:solidFill>
                  <a:schemeClr val="tx1"/>
                </a:solidFill>
                <a:latin typeface="Arial" charset="0"/>
              </a:defRPr>
            </a:lvl8pPr>
            <a:lvl9pPr marL="3912626" indent="-230154" eaLnBrk="0" fontAlgn="base" hangingPunct="0">
              <a:spcBef>
                <a:spcPct val="0"/>
              </a:spcBef>
              <a:spcAft>
                <a:spcPct val="0"/>
              </a:spcAft>
              <a:defRPr b="1">
                <a:solidFill>
                  <a:schemeClr val="tx1"/>
                </a:solidFill>
                <a:latin typeface="Arial" charset="0"/>
              </a:defRPr>
            </a:lvl9pPr>
          </a:lstStyle>
          <a:p>
            <a:pPr eaLnBrk="1" hangingPunct="1"/>
            <a:fld id="{D101C6FD-C77C-4B1D-9765-DB6891C79D27}" type="slidenum">
              <a:rPr lang="en-US" b="0" smtClean="0"/>
              <a:pPr eaLnBrk="1" hangingPunct="1"/>
              <a:t>41</a:t>
            </a:fld>
            <a:endParaRPr lang="en-US" b="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You can search by drug class and look through the list of hits for the classifications, or just browse using the Resources link to Drug Facts &amp; Comparisons, then find the type of agents, then class and drill down.</a:t>
            </a:r>
          </a:p>
        </p:txBody>
      </p:sp>
    </p:spTree>
    <p:extLst>
      <p:ext uri="{BB962C8B-B14F-4D97-AF65-F5344CB8AC3E}">
        <p14:creationId xmlns:p14="http://schemas.microsoft.com/office/powerpoint/2010/main" val="4213346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8002" indent="-287693" eaLnBrk="0" hangingPunct="0">
              <a:defRPr b="1">
                <a:solidFill>
                  <a:schemeClr val="tx1"/>
                </a:solidFill>
                <a:latin typeface="Arial" charset="0"/>
              </a:defRPr>
            </a:lvl2pPr>
            <a:lvl3pPr marL="1150772" indent="-230154" eaLnBrk="0" hangingPunct="0">
              <a:defRPr b="1">
                <a:solidFill>
                  <a:schemeClr val="tx1"/>
                </a:solidFill>
                <a:latin typeface="Arial" charset="0"/>
              </a:defRPr>
            </a:lvl3pPr>
            <a:lvl4pPr marL="1611081" indent="-230154" eaLnBrk="0" hangingPunct="0">
              <a:defRPr b="1">
                <a:solidFill>
                  <a:schemeClr val="tx1"/>
                </a:solidFill>
                <a:latin typeface="Arial" charset="0"/>
              </a:defRPr>
            </a:lvl4pPr>
            <a:lvl5pPr marL="2071390" indent="-230154" eaLnBrk="0" hangingPunct="0">
              <a:defRPr b="1">
                <a:solidFill>
                  <a:schemeClr val="tx1"/>
                </a:solidFill>
                <a:latin typeface="Arial" charset="0"/>
              </a:defRPr>
            </a:lvl5pPr>
            <a:lvl6pPr marL="2531699" indent="-230154" eaLnBrk="0" fontAlgn="base" hangingPunct="0">
              <a:spcBef>
                <a:spcPct val="0"/>
              </a:spcBef>
              <a:spcAft>
                <a:spcPct val="0"/>
              </a:spcAft>
              <a:defRPr b="1">
                <a:solidFill>
                  <a:schemeClr val="tx1"/>
                </a:solidFill>
                <a:latin typeface="Arial" charset="0"/>
              </a:defRPr>
            </a:lvl6pPr>
            <a:lvl7pPr marL="2992008" indent="-230154" eaLnBrk="0" fontAlgn="base" hangingPunct="0">
              <a:spcBef>
                <a:spcPct val="0"/>
              </a:spcBef>
              <a:spcAft>
                <a:spcPct val="0"/>
              </a:spcAft>
              <a:defRPr b="1">
                <a:solidFill>
                  <a:schemeClr val="tx1"/>
                </a:solidFill>
                <a:latin typeface="Arial" charset="0"/>
              </a:defRPr>
            </a:lvl7pPr>
            <a:lvl8pPr marL="3452317" indent="-230154" eaLnBrk="0" fontAlgn="base" hangingPunct="0">
              <a:spcBef>
                <a:spcPct val="0"/>
              </a:spcBef>
              <a:spcAft>
                <a:spcPct val="0"/>
              </a:spcAft>
              <a:defRPr b="1">
                <a:solidFill>
                  <a:schemeClr val="tx1"/>
                </a:solidFill>
                <a:latin typeface="Arial" charset="0"/>
              </a:defRPr>
            </a:lvl8pPr>
            <a:lvl9pPr marL="3912626" indent="-230154" eaLnBrk="0" fontAlgn="base" hangingPunct="0">
              <a:spcBef>
                <a:spcPct val="0"/>
              </a:spcBef>
              <a:spcAft>
                <a:spcPct val="0"/>
              </a:spcAft>
              <a:defRPr b="1">
                <a:solidFill>
                  <a:schemeClr val="tx1"/>
                </a:solidFill>
                <a:latin typeface="Arial" charset="0"/>
              </a:defRPr>
            </a:lvl9pPr>
          </a:lstStyle>
          <a:p>
            <a:pPr eaLnBrk="1" hangingPunct="1"/>
            <a:fld id="{27DD6E9E-3913-480F-B0FE-F4A2A2B0A655}" type="slidenum">
              <a:rPr lang="en-US" b="0" smtClean="0"/>
              <a:pPr eaLnBrk="1" hangingPunct="1"/>
              <a:t>43</a:t>
            </a:fld>
            <a:endParaRPr lang="en-US" b="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18250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look up the bug,</a:t>
            </a:r>
            <a:r>
              <a:rPr lang="en-US" baseline="0" dirty="0" smtClean="0"/>
              <a:t> drug or condition in Johns Hopkins.  There are also chapters on Vaccines and brand names.  I find searching all topics works best. The mobile app is really nice to use.  Fast and logically laid out.</a:t>
            </a:r>
            <a:endParaRPr lang="en-US" dirty="0"/>
          </a:p>
        </p:txBody>
      </p:sp>
      <p:sp>
        <p:nvSpPr>
          <p:cNvPr id="4" name="Slide Number Placeholder 3"/>
          <p:cNvSpPr>
            <a:spLocks noGrp="1"/>
          </p:cNvSpPr>
          <p:nvPr>
            <p:ph type="sldNum" sz="quarter" idx="10"/>
          </p:nvPr>
        </p:nvSpPr>
        <p:spPr/>
        <p:txBody>
          <a:bodyPr/>
          <a:lstStyle/>
          <a:p>
            <a:pPr>
              <a:defRPr/>
            </a:pPr>
            <a:fld id="{487364D1-2190-4565-B7A4-E9AED8BC9145}" type="slidenum">
              <a:rPr lang="en-US" smtClean="0"/>
              <a:pPr>
                <a:defRPr/>
              </a:pPr>
              <a:t>46</a:t>
            </a:fld>
            <a:endParaRPr lang="en-US"/>
          </a:p>
        </p:txBody>
      </p:sp>
    </p:spTree>
    <p:extLst>
      <p:ext uri="{BB962C8B-B14F-4D97-AF65-F5344CB8AC3E}">
        <p14:creationId xmlns:p14="http://schemas.microsoft.com/office/powerpoint/2010/main" val="2731700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Dynamed Plus</a:t>
            </a:r>
            <a:r>
              <a:rPr lang="en-US" baseline="0" dirty="0" smtClean="0"/>
              <a:t> – has all of the preparations of the product, even when it is combined with other drugs-  example acetaminophen – extensive tables under “Preparation”  </a:t>
            </a:r>
          </a:p>
          <a:p>
            <a:endParaRPr lang="en-US" baseline="0" dirty="0" smtClean="0"/>
          </a:p>
          <a:p>
            <a:r>
              <a:rPr lang="en-US" baseline="0" dirty="0" smtClean="0"/>
              <a:t>Drug costs in form of “Comparative Costs” but not for every product</a:t>
            </a:r>
            <a:endParaRPr lang="en-US" dirty="0"/>
          </a:p>
        </p:txBody>
      </p:sp>
      <p:sp>
        <p:nvSpPr>
          <p:cNvPr id="4" name="Slide Number Placeholder 3"/>
          <p:cNvSpPr>
            <a:spLocks noGrp="1"/>
          </p:cNvSpPr>
          <p:nvPr>
            <p:ph type="sldNum" sz="quarter" idx="10"/>
          </p:nvPr>
        </p:nvSpPr>
        <p:spPr/>
        <p:txBody>
          <a:bodyPr/>
          <a:lstStyle/>
          <a:p>
            <a:pPr>
              <a:defRPr/>
            </a:pPr>
            <a:fld id="{487364D1-2190-4565-B7A4-E9AED8BC9145}" type="slidenum">
              <a:rPr lang="en-US" smtClean="0"/>
              <a:pPr>
                <a:defRPr/>
              </a:pPr>
              <a:t>48</a:t>
            </a:fld>
            <a:endParaRPr lang="en-US"/>
          </a:p>
        </p:txBody>
      </p:sp>
    </p:spTree>
    <p:extLst>
      <p:ext uri="{BB962C8B-B14F-4D97-AF65-F5344CB8AC3E}">
        <p14:creationId xmlns:p14="http://schemas.microsoft.com/office/powerpoint/2010/main" val="1881222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 for zinc common cold and see evidence</a:t>
            </a:r>
            <a:r>
              <a:rPr lang="en-US" baseline="0" dirty="0" smtClean="0"/>
              <a:t> for using zinc.  Or St john’s wort </a:t>
            </a:r>
            <a:r>
              <a:rPr lang="en-US" baseline="0" smtClean="0"/>
              <a:t>and depression.  </a:t>
            </a:r>
            <a:endParaRPr lang="en-US"/>
          </a:p>
        </p:txBody>
      </p:sp>
      <p:sp>
        <p:nvSpPr>
          <p:cNvPr id="4" name="Slide Number Placeholder 3"/>
          <p:cNvSpPr>
            <a:spLocks noGrp="1"/>
          </p:cNvSpPr>
          <p:nvPr>
            <p:ph type="sldNum" sz="quarter" idx="10"/>
          </p:nvPr>
        </p:nvSpPr>
        <p:spPr/>
        <p:txBody>
          <a:bodyPr/>
          <a:lstStyle/>
          <a:p>
            <a:pPr>
              <a:defRPr/>
            </a:pPr>
            <a:fld id="{487364D1-2190-4565-B7A4-E9AED8BC9145}" type="slidenum">
              <a:rPr lang="en-US" smtClean="0"/>
              <a:pPr>
                <a:defRPr/>
              </a:pPr>
              <a:t>50</a:t>
            </a:fld>
            <a:endParaRPr lang="en-US"/>
          </a:p>
        </p:txBody>
      </p:sp>
    </p:spTree>
    <p:extLst>
      <p:ext uri="{BB962C8B-B14F-4D97-AF65-F5344CB8AC3E}">
        <p14:creationId xmlns:p14="http://schemas.microsoft.com/office/powerpoint/2010/main" val="2585773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mention…</a:t>
            </a:r>
            <a:endParaRPr lang="en-US" dirty="0"/>
          </a:p>
        </p:txBody>
      </p:sp>
      <p:sp>
        <p:nvSpPr>
          <p:cNvPr id="4" name="Slide Number Placeholder 3"/>
          <p:cNvSpPr>
            <a:spLocks noGrp="1"/>
          </p:cNvSpPr>
          <p:nvPr>
            <p:ph type="sldNum" sz="quarter" idx="10"/>
          </p:nvPr>
        </p:nvSpPr>
        <p:spPr/>
        <p:txBody>
          <a:bodyPr/>
          <a:lstStyle/>
          <a:p>
            <a:pPr>
              <a:defRPr/>
            </a:pPr>
            <a:fld id="{487364D1-2190-4565-B7A4-E9AED8BC9145}" type="slidenum">
              <a:rPr lang="en-US" smtClean="0"/>
              <a:pPr>
                <a:defRPr/>
              </a:pPr>
              <a:t>51</a:t>
            </a:fld>
            <a:endParaRPr lang="en-US"/>
          </a:p>
        </p:txBody>
      </p:sp>
    </p:spTree>
    <p:extLst>
      <p:ext uri="{BB962C8B-B14F-4D97-AF65-F5344CB8AC3E}">
        <p14:creationId xmlns:p14="http://schemas.microsoft.com/office/powerpoint/2010/main" val="3184430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hidden this to save some time.</a:t>
            </a:r>
            <a:endParaRPr lang="en-US" dirty="0"/>
          </a:p>
        </p:txBody>
      </p:sp>
      <p:sp>
        <p:nvSpPr>
          <p:cNvPr id="4" name="Slide Number Placeholder 3"/>
          <p:cNvSpPr>
            <a:spLocks noGrp="1"/>
          </p:cNvSpPr>
          <p:nvPr>
            <p:ph type="sldNum" sz="quarter" idx="10"/>
          </p:nvPr>
        </p:nvSpPr>
        <p:spPr/>
        <p:txBody>
          <a:bodyPr/>
          <a:lstStyle/>
          <a:p>
            <a:pPr>
              <a:defRPr/>
            </a:pPr>
            <a:fld id="{487364D1-2190-4565-B7A4-E9AED8BC9145}" type="slidenum">
              <a:rPr lang="en-US" smtClean="0"/>
              <a:pPr>
                <a:defRPr/>
              </a:pPr>
              <a:t>3</a:t>
            </a:fld>
            <a:endParaRPr lang="en-US"/>
          </a:p>
        </p:txBody>
      </p:sp>
    </p:spTree>
    <p:extLst>
      <p:ext uri="{BB962C8B-B14F-4D97-AF65-F5344CB8AC3E}">
        <p14:creationId xmlns:p14="http://schemas.microsoft.com/office/powerpoint/2010/main" val="3740995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8002" indent="-287693" eaLnBrk="0" hangingPunct="0">
              <a:defRPr b="1">
                <a:solidFill>
                  <a:schemeClr val="tx1"/>
                </a:solidFill>
                <a:latin typeface="Arial" charset="0"/>
              </a:defRPr>
            </a:lvl2pPr>
            <a:lvl3pPr marL="1150772" indent="-230154" eaLnBrk="0" hangingPunct="0">
              <a:defRPr b="1">
                <a:solidFill>
                  <a:schemeClr val="tx1"/>
                </a:solidFill>
                <a:latin typeface="Arial" charset="0"/>
              </a:defRPr>
            </a:lvl3pPr>
            <a:lvl4pPr marL="1611081" indent="-230154" eaLnBrk="0" hangingPunct="0">
              <a:defRPr b="1">
                <a:solidFill>
                  <a:schemeClr val="tx1"/>
                </a:solidFill>
                <a:latin typeface="Arial" charset="0"/>
              </a:defRPr>
            </a:lvl4pPr>
            <a:lvl5pPr marL="2071390" indent="-230154" eaLnBrk="0" hangingPunct="0">
              <a:defRPr b="1">
                <a:solidFill>
                  <a:schemeClr val="tx1"/>
                </a:solidFill>
                <a:latin typeface="Arial" charset="0"/>
              </a:defRPr>
            </a:lvl5pPr>
            <a:lvl6pPr marL="2531699" indent="-230154" eaLnBrk="0" fontAlgn="base" hangingPunct="0">
              <a:spcBef>
                <a:spcPct val="0"/>
              </a:spcBef>
              <a:spcAft>
                <a:spcPct val="0"/>
              </a:spcAft>
              <a:defRPr b="1">
                <a:solidFill>
                  <a:schemeClr val="tx1"/>
                </a:solidFill>
                <a:latin typeface="Arial" charset="0"/>
              </a:defRPr>
            </a:lvl6pPr>
            <a:lvl7pPr marL="2992008" indent="-230154" eaLnBrk="0" fontAlgn="base" hangingPunct="0">
              <a:spcBef>
                <a:spcPct val="0"/>
              </a:spcBef>
              <a:spcAft>
                <a:spcPct val="0"/>
              </a:spcAft>
              <a:defRPr b="1">
                <a:solidFill>
                  <a:schemeClr val="tx1"/>
                </a:solidFill>
                <a:latin typeface="Arial" charset="0"/>
              </a:defRPr>
            </a:lvl7pPr>
            <a:lvl8pPr marL="3452317" indent="-230154" eaLnBrk="0" fontAlgn="base" hangingPunct="0">
              <a:spcBef>
                <a:spcPct val="0"/>
              </a:spcBef>
              <a:spcAft>
                <a:spcPct val="0"/>
              </a:spcAft>
              <a:defRPr b="1">
                <a:solidFill>
                  <a:schemeClr val="tx1"/>
                </a:solidFill>
                <a:latin typeface="Arial" charset="0"/>
              </a:defRPr>
            </a:lvl8pPr>
            <a:lvl9pPr marL="3912626" indent="-230154" eaLnBrk="0" fontAlgn="base" hangingPunct="0">
              <a:spcBef>
                <a:spcPct val="0"/>
              </a:spcBef>
              <a:spcAft>
                <a:spcPct val="0"/>
              </a:spcAft>
              <a:defRPr b="1">
                <a:solidFill>
                  <a:schemeClr val="tx1"/>
                </a:solidFill>
                <a:latin typeface="Arial" charset="0"/>
              </a:defRPr>
            </a:lvl9pPr>
          </a:lstStyle>
          <a:p>
            <a:pPr eaLnBrk="1" hangingPunct="1"/>
            <a:fld id="{8CE96CA1-C645-4CFF-AEB8-E5C6411E1839}" type="slidenum">
              <a:rPr lang="en-US" b="0" smtClean="0"/>
              <a:pPr eaLnBrk="1" hangingPunct="1"/>
              <a:t>52</a:t>
            </a:fld>
            <a:endParaRPr lang="en-US" b="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Access Medicine contain excellent monographs from </a:t>
            </a:r>
            <a:r>
              <a:rPr lang="en-US" dirty="0" err="1" smtClean="0"/>
              <a:t>Lexi</a:t>
            </a:r>
            <a:r>
              <a:rPr lang="en-US" dirty="0" smtClean="0"/>
              <a:t> Drugs. The drug content on any of these sites can also be found under their DRUGs tab.  You can’t easily</a:t>
            </a:r>
            <a:r>
              <a:rPr lang="en-US" baseline="0" dirty="0" smtClean="0"/>
              <a:t> search for a drug monograph, but basically have to use the alphabetical browsing method, which is inefficient.  Access Medicine’s new site is mobile formatted to optimize use on iPads and smartphones.  However, it still </a:t>
            </a:r>
            <a:r>
              <a:rPr lang="en-US" baseline="0" smtClean="0"/>
              <a:t>needs work.  </a:t>
            </a:r>
            <a:endParaRPr lang="en-US" dirty="0" smtClean="0"/>
          </a:p>
          <a:p>
            <a:pPr eaLnBrk="1" hangingPunct="1"/>
            <a:endParaRPr lang="en-US" dirty="0" smtClean="0"/>
          </a:p>
        </p:txBody>
      </p:sp>
    </p:spTree>
    <p:extLst>
      <p:ext uri="{BB962C8B-B14F-4D97-AF65-F5344CB8AC3E}">
        <p14:creationId xmlns:p14="http://schemas.microsoft.com/office/powerpoint/2010/main" val="17990161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mention…</a:t>
            </a:r>
            <a:endParaRPr lang="en-US" dirty="0"/>
          </a:p>
        </p:txBody>
      </p:sp>
      <p:sp>
        <p:nvSpPr>
          <p:cNvPr id="4" name="Slide Number Placeholder 3"/>
          <p:cNvSpPr>
            <a:spLocks noGrp="1"/>
          </p:cNvSpPr>
          <p:nvPr>
            <p:ph type="sldNum" sz="quarter" idx="10"/>
          </p:nvPr>
        </p:nvSpPr>
        <p:spPr/>
        <p:txBody>
          <a:bodyPr/>
          <a:lstStyle/>
          <a:p>
            <a:pPr>
              <a:defRPr/>
            </a:pPr>
            <a:fld id="{487364D1-2190-4565-B7A4-E9AED8BC9145}" type="slidenum">
              <a:rPr lang="en-US" smtClean="0"/>
              <a:pPr>
                <a:defRPr/>
              </a:pPr>
              <a:t>53</a:t>
            </a:fld>
            <a:endParaRPr lang="en-US"/>
          </a:p>
        </p:txBody>
      </p:sp>
    </p:spTree>
    <p:extLst>
      <p:ext uri="{BB962C8B-B14F-4D97-AF65-F5344CB8AC3E}">
        <p14:creationId xmlns:p14="http://schemas.microsoft.com/office/powerpoint/2010/main" val="15857480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8002" indent="-287693" eaLnBrk="0" hangingPunct="0">
              <a:defRPr b="1">
                <a:solidFill>
                  <a:schemeClr val="tx1"/>
                </a:solidFill>
                <a:latin typeface="Arial" charset="0"/>
              </a:defRPr>
            </a:lvl2pPr>
            <a:lvl3pPr marL="1150772" indent="-230154" eaLnBrk="0" hangingPunct="0">
              <a:defRPr b="1">
                <a:solidFill>
                  <a:schemeClr val="tx1"/>
                </a:solidFill>
                <a:latin typeface="Arial" charset="0"/>
              </a:defRPr>
            </a:lvl3pPr>
            <a:lvl4pPr marL="1611081" indent="-230154" eaLnBrk="0" hangingPunct="0">
              <a:defRPr b="1">
                <a:solidFill>
                  <a:schemeClr val="tx1"/>
                </a:solidFill>
                <a:latin typeface="Arial" charset="0"/>
              </a:defRPr>
            </a:lvl4pPr>
            <a:lvl5pPr marL="2071390" indent="-230154" eaLnBrk="0" hangingPunct="0">
              <a:defRPr b="1">
                <a:solidFill>
                  <a:schemeClr val="tx1"/>
                </a:solidFill>
                <a:latin typeface="Arial" charset="0"/>
              </a:defRPr>
            </a:lvl5pPr>
            <a:lvl6pPr marL="2531699" indent="-230154" eaLnBrk="0" fontAlgn="base" hangingPunct="0">
              <a:spcBef>
                <a:spcPct val="0"/>
              </a:spcBef>
              <a:spcAft>
                <a:spcPct val="0"/>
              </a:spcAft>
              <a:defRPr b="1">
                <a:solidFill>
                  <a:schemeClr val="tx1"/>
                </a:solidFill>
                <a:latin typeface="Arial" charset="0"/>
              </a:defRPr>
            </a:lvl6pPr>
            <a:lvl7pPr marL="2992008" indent="-230154" eaLnBrk="0" fontAlgn="base" hangingPunct="0">
              <a:spcBef>
                <a:spcPct val="0"/>
              </a:spcBef>
              <a:spcAft>
                <a:spcPct val="0"/>
              </a:spcAft>
              <a:defRPr b="1">
                <a:solidFill>
                  <a:schemeClr val="tx1"/>
                </a:solidFill>
                <a:latin typeface="Arial" charset="0"/>
              </a:defRPr>
            </a:lvl7pPr>
            <a:lvl8pPr marL="3452317" indent="-230154" eaLnBrk="0" fontAlgn="base" hangingPunct="0">
              <a:spcBef>
                <a:spcPct val="0"/>
              </a:spcBef>
              <a:spcAft>
                <a:spcPct val="0"/>
              </a:spcAft>
              <a:defRPr b="1">
                <a:solidFill>
                  <a:schemeClr val="tx1"/>
                </a:solidFill>
                <a:latin typeface="Arial" charset="0"/>
              </a:defRPr>
            </a:lvl8pPr>
            <a:lvl9pPr marL="3912626" indent="-230154" eaLnBrk="0" fontAlgn="base" hangingPunct="0">
              <a:spcBef>
                <a:spcPct val="0"/>
              </a:spcBef>
              <a:spcAft>
                <a:spcPct val="0"/>
              </a:spcAft>
              <a:defRPr b="1">
                <a:solidFill>
                  <a:schemeClr val="tx1"/>
                </a:solidFill>
                <a:latin typeface="Arial" charset="0"/>
              </a:defRPr>
            </a:lvl9pPr>
          </a:lstStyle>
          <a:p>
            <a:pPr eaLnBrk="1" hangingPunct="1"/>
            <a:fld id="{D6BEF698-EE2A-4960-AC53-6AF4B84FDFD7}" type="slidenum">
              <a:rPr lang="en-US" b="0" smtClean="0"/>
              <a:pPr eaLnBrk="1" hangingPunct="1"/>
              <a:t>56</a:t>
            </a:fld>
            <a:endParaRPr lang="en-US" b="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Natural Medicines Database is a much more comprehensive database for information on alternative medicines, for which we also have a subscription.  If you want additional information on an alternative medication, the monographs in this resource are much more detailed than the Epocrates content.  </a:t>
            </a:r>
          </a:p>
          <a:p>
            <a:pPr eaLnBrk="1" hangingPunct="1"/>
            <a:r>
              <a:rPr lang="en-US" dirty="0" smtClean="0"/>
              <a:t>Contains a natural</a:t>
            </a:r>
            <a:r>
              <a:rPr lang="en-US" baseline="0" dirty="0" smtClean="0"/>
              <a:t> Product Effectiveness checker, and a natural products drug interaction checker.</a:t>
            </a:r>
            <a:endParaRPr lang="en-US" dirty="0" smtClean="0"/>
          </a:p>
        </p:txBody>
      </p:sp>
    </p:spTree>
    <p:extLst>
      <p:ext uri="{BB962C8B-B14F-4D97-AF65-F5344CB8AC3E}">
        <p14:creationId xmlns:p14="http://schemas.microsoft.com/office/powerpoint/2010/main" val="585274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7364D1-2190-4565-B7A4-E9AED8BC9145}" type="slidenum">
              <a:rPr lang="en-US" smtClean="0"/>
              <a:pPr>
                <a:defRPr/>
              </a:pPr>
              <a:t>58</a:t>
            </a:fld>
            <a:endParaRPr lang="en-US"/>
          </a:p>
        </p:txBody>
      </p:sp>
    </p:spTree>
    <p:extLst>
      <p:ext uri="{BB962C8B-B14F-4D97-AF65-F5344CB8AC3E}">
        <p14:creationId xmlns:p14="http://schemas.microsoft.com/office/powerpoint/2010/main" val="25180284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PCO does not have as much content as Epocrates.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487364D1-2190-4565-B7A4-E9AED8BC9145}" type="slidenum">
              <a:rPr lang="en-US" smtClean="0"/>
              <a:pPr>
                <a:defRPr/>
              </a:pPr>
              <a:t>61</a:t>
            </a:fld>
            <a:endParaRPr lang="en-US"/>
          </a:p>
        </p:txBody>
      </p:sp>
    </p:spTree>
    <p:extLst>
      <p:ext uri="{BB962C8B-B14F-4D97-AF65-F5344CB8AC3E}">
        <p14:creationId xmlns:p14="http://schemas.microsoft.com/office/powerpoint/2010/main" val="32318771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7364D1-2190-4565-B7A4-E9AED8BC9145}" type="slidenum">
              <a:rPr lang="en-US" smtClean="0"/>
              <a:pPr>
                <a:defRPr/>
              </a:pPr>
              <a:t>65</a:t>
            </a:fld>
            <a:endParaRPr lang="en-US"/>
          </a:p>
        </p:txBody>
      </p:sp>
    </p:spTree>
    <p:extLst>
      <p:ext uri="{BB962C8B-B14F-4D97-AF65-F5344CB8AC3E}">
        <p14:creationId xmlns:p14="http://schemas.microsoft.com/office/powerpoint/2010/main" val="28055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8002" indent="-287693" eaLnBrk="0" hangingPunct="0">
              <a:defRPr b="1">
                <a:solidFill>
                  <a:schemeClr val="tx1"/>
                </a:solidFill>
                <a:latin typeface="Arial" charset="0"/>
              </a:defRPr>
            </a:lvl2pPr>
            <a:lvl3pPr marL="1150772" indent="-230154" eaLnBrk="0" hangingPunct="0">
              <a:defRPr b="1">
                <a:solidFill>
                  <a:schemeClr val="tx1"/>
                </a:solidFill>
                <a:latin typeface="Arial" charset="0"/>
              </a:defRPr>
            </a:lvl3pPr>
            <a:lvl4pPr marL="1611081" indent="-230154" eaLnBrk="0" hangingPunct="0">
              <a:defRPr b="1">
                <a:solidFill>
                  <a:schemeClr val="tx1"/>
                </a:solidFill>
                <a:latin typeface="Arial" charset="0"/>
              </a:defRPr>
            </a:lvl4pPr>
            <a:lvl5pPr marL="2071390" indent="-230154" eaLnBrk="0" hangingPunct="0">
              <a:defRPr b="1">
                <a:solidFill>
                  <a:schemeClr val="tx1"/>
                </a:solidFill>
                <a:latin typeface="Arial" charset="0"/>
              </a:defRPr>
            </a:lvl5pPr>
            <a:lvl6pPr marL="2531699" indent="-230154" eaLnBrk="0" fontAlgn="base" hangingPunct="0">
              <a:spcBef>
                <a:spcPct val="0"/>
              </a:spcBef>
              <a:spcAft>
                <a:spcPct val="0"/>
              </a:spcAft>
              <a:defRPr b="1">
                <a:solidFill>
                  <a:schemeClr val="tx1"/>
                </a:solidFill>
                <a:latin typeface="Arial" charset="0"/>
              </a:defRPr>
            </a:lvl6pPr>
            <a:lvl7pPr marL="2992008" indent="-230154" eaLnBrk="0" fontAlgn="base" hangingPunct="0">
              <a:spcBef>
                <a:spcPct val="0"/>
              </a:spcBef>
              <a:spcAft>
                <a:spcPct val="0"/>
              </a:spcAft>
              <a:defRPr b="1">
                <a:solidFill>
                  <a:schemeClr val="tx1"/>
                </a:solidFill>
                <a:latin typeface="Arial" charset="0"/>
              </a:defRPr>
            </a:lvl7pPr>
            <a:lvl8pPr marL="3452317" indent="-230154" eaLnBrk="0" fontAlgn="base" hangingPunct="0">
              <a:spcBef>
                <a:spcPct val="0"/>
              </a:spcBef>
              <a:spcAft>
                <a:spcPct val="0"/>
              </a:spcAft>
              <a:defRPr b="1">
                <a:solidFill>
                  <a:schemeClr val="tx1"/>
                </a:solidFill>
                <a:latin typeface="Arial" charset="0"/>
              </a:defRPr>
            </a:lvl8pPr>
            <a:lvl9pPr marL="3912626" indent="-230154" eaLnBrk="0" fontAlgn="base" hangingPunct="0">
              <a:spcBef>
                <a:spcPct val="0"/>
              </a:spcBef>
              <a:spcAft>
                <a:spcPct val="0"/>
              </a:spcAft>
              <a:defRPr b="1">
                <a:solidFill>
                  <a:schemeClr val="tx1"/>
                </a:solidFill>
                <a:latin typeface="Arial" charset="0"/>
              </a:defRPr>
            </a:lvl9pPr>
          </a:lstStyle>
          <a:p>
            <a:pPr eaLnBrk="1" hangingPunct="1"/>
            <a:fld id="{0907304C-183C-464B-8E90-926B55FB9DB7}" type="slidenum">
              <a:rPr lang="en-US" b="0" smtClean="0"/>
              <a:pPr eaLnBrk="1" hangingPunct="1"/>
              <a:t>4</a:t>
            </a:fld>
            <a:endParaRPr lang="en-US" b="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948002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8002" indent="-287693" eaLnBrk="0" hangingPunct="0">
              <a:defRPr b="1">
                <a:solidFill>
                  <a:schemeClr val="tx1"/>
                </a:solidFill>
                <a:latin typeface="Arial" charset="0"/>
              </a:defRPr>
            </a:lvl2pPr>
            <a:lvl3pPr marL="1150772" indent="-230154" eaLnBrk="0" hangingPunct="0">
              <a:defRPr b="1">
                <a:solidFill>
                  <a:schemeClr val="tx1"/>
                </a:solidFill>
                <a:latin typeface="Arial" charset="0"/>
              </a:defRPr>
            </a:lvl3pPr>
            <a:lvl4pPr marL="1611081" indent="-230154" eaLnBrk="0" hangingPunct="0">
              <a:defRPr b="1">
                <a:solidFill>
                  <a:schemeClr val="tx1"/>
                </a:solidFill>
                <a:latin typeface="Arial" charset="0"/>
              </a:defRPr>
            </a:lvl4pPr>
            <a:lvl5pPr marL="2071390" indent="-230154" eaLnBrk="0" hangingPunct="0">
              <a:defRPr b="1">
                <a:solidFill>
                  <a:schemeClr val="tx1"/>
                </a:solidFill>
                <a:latin typeface="Arial" charset="0"/>
              </a:defRPr>
            </a:lvl5pPr>
            <a:lvl6pPr marL="2531699" indent="-230154" eaLnBrk="0" fontAlgn="base" hangingPunct="0">
              <a:spcBef>
                <a:spcPct val="0"/>
              </a:spcBef>
              <a:spcAft>
                <a:spcPct val="0"/>
              </a:spcAft>
              <a:defRPr b="1">
                <a:solidFill>
                  <a:schemeClr val="tx1"/>
                </a:solidFill>
                <a:latin typeface="Arial" charset="0"/>
              </a:defRPr>
            </a:lvl6pPr>
            <a:lvl7pPr marL="2992008" indent="-230154" eaLnBrk="0" fontAlgn="base" hangingPunct="0">
              <a:spcBef>
                <a:spcPct val="0"/>
              </a:spcBef>
              <a:spcAft>
                <a:spcPct val="0"/>
              </a:spcAft>
              <a:defRPr b="1">
                <a:solidFill>
                  <a:schemeClr val="tx1"/>
                </a:solidFill>
                <a:latin typeface="Arial" charset="0"/>
              </a:defRPr>
            </a:lvl7pPr>
            <a:lvl8pPr marL="3452317" indent="-230154" eaLnBrk="0" fontAlgn="base" hangingPunct="0">
              <a:spcBef>
                <a:spcPct val="0"/>
              </a:spcBef>
              <a:spcAft>
                <a:spcPct val="0"/>
              </a:spcAft>
              <a:defRPr b="1">
                <a:solidFill>
                  <a:schemeClr val="tx1"/>
                </a:solidFill>
                <a:latin typeface="Arial" charset="0"/>
              </a:defRPr>
            </a:lvl8pPr>
            <a:lvl9pPr marL="3912626" indent="-230154" eaLnBrk="0" fontAlgn="base" hangingPunct="0">
              <a:spcBef>
                <a:spcPct val="0"/>
              </a:spcBef>
              <a:spcAft>
                <a:spcPct val="0"/>
              </a:spcAft>
              <a:defRPr b="1">
                <a:solidFill>
                  <a:schemeClr val="tx1"/>
                </a:solidFill>
                <a:latin typeface="Arial" charset="0"/>
              </a:defRPr>
            </a:lvl9pPr>
          </a:lstStyle>
          <a:p>
            <a:pPr eaLnBrk="1" hangingPunct="1"/>
            <a:fld id="{D9B10C89-9119-4A5F-A663-30A6543020E2}" type="slidenum">
              <a:rPr lang="en-US" b="0" smtClean="0"/>
              <a:pPr eaLnBrk="1" hangingPunct="1"/>
              <a:t>5</a:t>
            </a:fld>
            <a:endParaRPr lang="en-US" b="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0860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ways to find the resources.</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6</a:t>
            </a:fld>
            <a:endParaRPr lang="en-US"/>
          </a:p>
        </p:txBody>
      </p:sp>
    </p:spTree>
    <p:extLst>
      <p:ext uri="{BB962C8B-B14F-4D97-AF65-F5344CB8AC3E}">
        <p14:creationId xmlns:p14="http://schemas.microsoft.com/office/powerpoint/2010/main" val="1500662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8002" indent="-287693" eaLnBrk="0" hangingPunct="0">
              <a:defRPr b="1">
                <a:solidFill>
                  <a:schemeClr val="tx1"/>
                </a:solidFill>
                <a:latin typeface="Arial" charset="0"/>
              </a:defRPr>
            </a:lvl2pPr>
            <a:lvl3pPr marL="1150772" indent="-230154" eaLnBrk="0" hangingPunct="0">
              <a:defRPr b="1">
                <a:solidFill>
                  <a:schemeClr val="tx1"/>
                </a:solidFill>
                <a:latin typeface="Arial" charset="0"/>
              </a:defRPr>
            </a:lvl3pPr>
            <a:lvl4pPr marL="1611081" indent="-230154" eaLnBrk="0" hangingPunct="0">
              <a:defRPr b="1">
                <a:solidFill>
                  <a:schemeClr val="tx1"/>
                </a:solidFill>
                <a:latin typeface="Arial" charset="0"/>
              </a:defRPr>
            </a:lvl4pPr>
            <a:lvl5pPr marL="2071390" indent="-230154" eaLnBrk="0" hangingPunct="0">
              <a:defRPr b="1">
                <a:solidFill>
                  <a:schemeClr val="tx1"/>
                </a:solidFill>
                <a:latin typeface="Arial" charset="0"/>
              </a:defRPr>
            </a:lvl5pPr>
            <a:lvl6pPr marL="2531699" indent="-230154" eaLnBrk="0" fontAlgn="base" hangingPunct="0">
              <a:spcBef>
                <a:spcPct val="0"/>
              </a:spcBef>
              <a:spcAft>
                <a:spcPct val="0"/>
              </a:spcAft>
              <a:defRPr b="1">
                <a:solidFill>
                  <a:schemeClr val="tx1"/>
                </a:solidFill>
                <a:latin typeface="Arial" charset="0"/>
              </a:defRPr>
            </a:lvl6pPr>
            <a:lvl7pPr marL="2992008" indent="-230154" eaLnBrk="0" fontAlgn="base" hangingPunct="0">
              <a:spcBef>
                <a:spcPct val="0"/>
              </a:spcBef>
              <a:spcAft>
                <a:spcPct val="0"/>
              </a:spcAft>
              <a:defRPr b="1">
                <a:solidFill>
                  <a:schemeClr val="tx1"/>
                </a:solidFill>
                <a:latin typeface="Arial" charset="0"/>
              </a:defRPr>
            </a:lvl7pPr>
            <a:lvl8pPr marL="3452317" indent="-230154" eaLnBrk="0" fontAlgn="base" hangingPunct="0">
              <a:spcBef>
                <a:spcPct val="0"/>
              </a:spcBef>
              <a:spcAft>
                <a:spcPct val="0"/>
              </a:spcAft>
              <a:defRPr b="1">
                <a:solidFill>
                  <a:schemeClr val="tx1"/>
                </a:solidFill>
                <a:latin typeface="Arial" charset="0"/>
              </a:defRPr>
            </a:lvl8pPr>
            <a:lvl9pPr marL="3912626" indent="-230154" eaLnBrk="0" fontAlgn="base" hangingPunct="0">
              <a:spcBef>
                <a:spcPct val="0"/>
              </a:spcBef>
              <a:spcAft>
                <a:spcPct val="0"/>
              </a:spcAft>
              <a:defRPr b="1">
                <a:solidFill>
                  <a:schemeClr val="tx1"/>
                </a:solidFill>
                <a:latin typeface="Arial" charset="0"/>
              </a:defRPr>
            </a:lvl9pPr>
          </a:lstStyle>
          <a:p>
            <a:pPr eaLnBrk="1" hangingPunct="1"/>
            <a:fld id="{6FC5507E-39A1-4747-AB40-1A4D6DB8D574}" type="slidenum">
              <a:rPr lang="en-US" b="0" smtClean="0"/>
              <a:pPr eaLnBrk="1" hangingPunct="1"/>
              <a:t>7</a:t>
            </a:fld>
            <a:endParaRPr lang="en-US" b="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Use this page as the launching</a:t>
            </a:r>
            <a:r>
              <a:rPr lang="en-US" baseline="0" dirty="0" smtClean="0"/>
              <a:t> point for all of the drug resources.  They are easier to find than the scroll box which is going away with the new interface this fall.</a:t>
            </a:r>
            <a:endParaRPr lang="en-US" dirty="0" smtClean="0"/>
          </a:p>
        </p:txBody>
      </p:sp>
    </p:spTree>
    <p:extLst>
      <p:ext uri="{BB962C8B-B14F-4D97-AF65-F5344CB8AC3E}">
        <p14:creationId xmlns:p14="http://schemas.microsoft.com/office/powerpoint/2010/main" val="3467385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8002" indent="-287693" eaLnBrk="0" hangingPunct="0">
              <a:defRPr b="1">
                <a:solidFill>
                  <a:schemeClr val="tx1"/>
                </a:solidFill>
                <a:latin typeface="Arial" charset="0"/>
              </a:defRPr>
            </a:lvl2pPr>
            <a:lvl3pPr marL="1150772" indent="-230154" eaLnBrk="0" hangingPunct="0">
              <a:defRPr b="1">
                <a:solidFill>
                  <a:schemeClr val="tx1"/>
                </a:solidFill>
                <a:latin typeface="Arial" charset="0"/>
              </a:defRPr>
            </a:lvl3pPr>
            <a:lvl4pPr marL="1611081" indent="-230154" eaLnBrk="0" hangingPunct="0">
              <a:defRPr b="1">
                <a:solidFill>
                  <a:schemeClr val="tx1"/>
                </a:solidFill>
                <a:latin typeface="Arial" charset="0"/>
              </a:defRPr>
            </a:lvl4pPr>
            <a:lvl5pPr marL="2071390" indent="-230154" eaLnBrk="0" hangingPunct="0">
              <a:defRPr b="1">
                <a:solidFill>
                  <a:schemeClr val="tx1"/>
                </a:solidFill>
                <a:latin typeface="Arial" charset="0"/>
              </a:defRPr>
            </a:lvl5pPr>
            <a:lvl6pPr marL="2531699" indent="-230154" eaLnBrk="0" fontAlgn="base" hangingPunct="0">
              <a:spcBef>
                <a:spcPct val="0"/>
              </a:spcBef>
              <a:spcAft>
                <a:spcPct val="0"/>
              </a:spcAft>
              <a:defRPr b="1">
                <a:solidFill>
                  <a:schemeClr val="tx1"/>
                </a:solidFill>
                <a:latin typeface="Arial" charset="0"/>
              </a:defRPr>
            </a:lvl6pPr>
            <a:lvl7pPr marL="2992008" indent="-230154" eaLnBrk="0" fontAlgn="base" hangingPunct="0">
              <a:spcBef>
                <a:spcPct val="0"/>
              </a:spcBef>
              <a:spcAft>
                <a:spcPct val="0"/>
              </a:spcAft>
              <a:defRPr b="1">
                <a:solidFill>
                  <a:schemeClr val="tx1"/>
                </a:solidFill>
                <a:latin typeface="Arial" charset="0"/>
              </a:defRPr>
            </a:lvl7pPr>
            <a:lvl8pPr marL="3452317" indent="-230154" eaLnBrk="0" fontAlgn="base" hangingPunct="0">
              <a:spcBef>
                <a:spcPct val="0"/>
              </a:spcBef>
              <a:spcAft>
                <a:spcPct val="0"/>
              </a:spcAft>
              <a:defRPr b="1">
                <a:solidFill>
                  <a:schemeClr val="tx1"/>
                </a:solidFill>
                <a:latin typeface="Arial" charset="0"/>
              </a:defRPr>
            </a:lvl8pPr>
            <a:lvl9pPr marL="3912626" indent="-230154" eaLnBrk="0" fontAlgn="base" hangingPunct="0">
              <a:spcBef>
                <a:spcPct val="0"/>
              </a:spcBef>
              <a:spcAft>
                <a:spcPct val="0"/>
              </a:spcAft>
              <a:defRPr b="1">
                <a:solidFill>
                  <a:schemeClr val="tx1"/>
                </a:solidFill>
                <a:latin typeface="Arial" charset="0"/>
              </a:defRPr>
            </a:lvl9pPr>
          </a:lstStyle>
          <a:p>
            <a:pPr eaLnBrk="1" hangingPunct="1"/>
            <a:fld id="{6D34CB59-9874-4EC5-AC82-2770808ED314}" type="slidenum">
              <a:rPr lang="en-US" b="0" smtClean="0"/>
              <a:pPr eaLnBrk="1" hangingPunct="1"/>
              <a:t>8</a:t>
            </a:fld>
            <a:endParaRPr lang="en-US" b="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“We subscribe to a number of excellent drug related resources.  Due to our limited time tonight, we will only concentrate the training on three</a:t>
            </a:r>
            <a:r>
              <a:rPr lang="en-US" baseline="0" dirty="0" smtClean="0"/>
              <a:t> </a:t>
            </a:r>
            <a:r>
              <a:rPr lang="en-US" dirty="0" smtClean="0"/>
              <a:t>of these, (click)  Epocrates, PEPID and Facts and Comparisons.  For those of you familiar with the content in Gold Standard Multimedia’s Clinical Pharmacology, you can find this content in </a:t>
            </a:r>
            <a:r>
              <a:rPr lang="en-US" dirty="0" err="1" smtClean="0"/>
              <a:t>MDConsult</a:t>
            </a:r>
            <a:r>
              <a:rPr lang="en-US" dirty="0" smtClean="0"/>
              <a:t> under their Drug tab. “</a:t>
            </a:r>
          </a:p>
          <a:p>
            <a:pPr eaLnBrk="1" hangingPunct="1"/>
            <a:r>
              <a:rPr lang="en-US" dirty="0" smtClean="0"/>
              <a:t>[don’t read the slide to the audience.</a:t>
            </a:r>
            <a:r>
              <a:rPr lang="en-US" baseline="0" dirty="0" smtClean="0"/>
              <a:t> Just let them read the resources.]</a:t>
            </a:r>
            <a:endParaRPr lang="en-US" dirty="0" smtClean="0"/>
          </a:p>
        </p:txBody>
      </p:sp>
    </p:spTree>
    <p:extLst>
      <p:ext uri="{BB962C8B-B14F-4D97-AF65-F5344CB8AC3E}">
        <p14:creationId xmlns:p14="http://schemas.microsoft.com/office/powerpoint/2010/main" val="1423558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8002" indent="-287693" eaLnBrk="0" hangingPunct="0">
              <a:defRPr b="1">
                <a:solidFill>
                  <a:schemeClr val="tx1"/>
                </a:solidFill>
                <a:latin typeface="Arial" charset="0"/>
              </a:defRPr>
            </a:lvl2pPr>
            <a:lvl3pPr marL="1150772" indent="-230154" eaLnBrk="0" hangingPunct="0">
              <a:defRPr b="1">
                <a:solidFill>
                  <a:schemeClr val="tx1"/>
                </a:solidFill>
                <a:latin typeface="Arial" charset="0"/>
              </a:defRPr>
            </a:lvl3pPr>
            <a:lvl4pPr marL="1611081" indent="-230154" eaLnBrk="0" hangingPunct="0">
              <a:defRPr b="1">
                <a:solidFill>
                  <a:schemeClr val="tx1"/>
                </a:solidFill>
                <a:latin typeface="Arial" charset="0"/>
              </a:defRPr>
            </a:lvl4pPr>
            <a:lvl5pPr marL="2071390" indent="-230154" eaLnBrk="0" hangingPunct="0">
              <a:defRPr b="1">
                <a:solidFill>
                  <a:schemeClr val="tx1"/>
                </a:solidFill>
                <a:latin typeface="Arial" charset="0"/>
              </a:defRPr>
            </a:lvl5pPr>
            <a:lvl6pPr marL="2531699" indent="-230154" eaLnBrk="0" fontAlgn="base" hangingPunct="0">
              <a:spcBef>
                <a:spcPct val="0"/>
              </a:spcBef>
              <a:spcAft>
                <a:spcPct val="0"/>
              </a:spcAft>
              <a:defRPr b="1">
                <a:solidFill>
                  <a:schemeClr val="tx1"/>
                </a:solidFill>
                <a:latin typeface="Arial" charset="0"/>
              </a:defRPr>
            </a:lvl6pPr>
            <a:lvl7pPr marL="2992008" indent="-230154" eaLnBrk="0" fontAlgn="base" hangingPunct="0">
              <a:spcBef>
                <a:spcPct val="0"/>
              </a:spcBef>
              <a:spcAft>
                <a:spcPct val="0"/>
              </a:spcAft>
              <a:defRPr b="1">
                <a:solidFill>
                  <a:schemeClr val="tx1"/>
                </a:solidFill>
                <a:latin typeface="Arial" charset="0"/>
              </a:defRPr>
            </a:lvl7pPr>
            <a:lvl8pPr marL="3452317" indent="-230154" eaLnBrk="0" fontAlgn="base" hangingPunct="0">
              <a:spcBef>
                <a:spcPct val="0"/>
              </a:spcBef>
              <a:spcAft>
                <a:spcPct val="0"/>
              </a:spcAft>
              <a:defRPr b="1">
                <a:solidFill>
                  <a:schemeClr val="tx1"/>
                </a:solidFill>
                <a:latin typeface="Arial" charset="0"/>
              </a:defRPr>
            </a:lvl8pPr>
            <a:lvl9pPr marL="3912626" indent="-230154" eaLnBrk="0" fontAlgn="base" hangingPunct="0">
              <a:spcBef>
                <a:spcPct val="0"/>
              </a:spcBef>
              <a:spcAft>
                <a:spcPct val="0"/>
              </a:spcAft>
              <a:defRPr b="1">
                <a:solidFill>
                  <a:schemeClr val="tx1"/>
                </a:solidFill>
                <a:latin typeface="Arial" charset="0"/>
              </a:defRPr>
            </a:lvl9pPr>
          </a:lstStyle>
          <a:p>
            <a:pPr eaLnBrk="1" hangingPunct="1"/>
            <a:fld id="{5707B3BA-D1A5-437E-99B1-F35884ED3F4A}" type="slidenum">
              <a:rPr lang="en-US" b="0" smtClean="0"/>
              <a:pPr eaLnBrk="1" hangingPunct="1"/>
              <a:t>9</a:t>
            </a:fld>
            <a:endParaRPr lang="en-US" b="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These are available in all of the formats listed above except Epocrates, which is likely to change shortly.</a:t>
            </a:r>
          </a:p>
        </p:txBody>
      </p:sp>
    </p:spTree>
    <p:extLst>
      <p:ext uri="{BB962C8B-B14F-4D97-AF65-F5344CB8AC3E}">
        <p14:creationId xmlns:p14="http://schemas.microsoft.com/office/powerpoint/2010/main" val="2416411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52915C-9A91-490A-9C47-B3BDE9613FB1}"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0" y="533400"/>
            <a:ext cx="1981200" cy="198120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CB2809D-65ED-48E8-BD92-50AE49FE4B58}"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2BFCCF-F142-4697-861A-455BA0E150C8}"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32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48C8A8-4D13-4900-8D24-E1FE056F07B7}"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E540285-E0CE-45EF-AA00-BA5ADB4DCF67}"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r>
              <a:rPr lang="en-US" smtClean="0"/>
              <a:t>2016</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728AC36-AC0A-493B-B117-DF675F491925}"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r>
              <a:rPr lang="en-US" smtClean="0"/>
              <a:t>2016</a:t>
            </a: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E84BBA9-5151-4DBA-B8CE-DB54397F1D59}"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C1AC4EA-3827-407F-933D-E55B09AC8FFA}"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623895B-B9B0-4205-AFE6-13A6ABF7A87F}"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2016</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6A46530-46BB-4F6F-8F76-E40ED980CD29}"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2016</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DD1D21-241C-4CC0-B1BE-938556D148FC}"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r>
              <a:rPr lang="en-US" smtClean="0"/>
              <a:t>2016</a:t>
            </a: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85788BA0-D62A-453A-82BD-A150E84D0F9B}"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ransition>
    <p:fade/>
  </p:transition>
  <p:timing>
    <p:tnLst>
      <p:par>
        <p:cTn id="1" dur="indefinite" restart="never" nodeType="tmRoot"/>
      </p:par>
    </p:tnLst>
  </p:timing>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cdc.gov/trave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toxnet.nlm.nih.gov/"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edcalc.com/pedidose.htm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rxlist.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z="5400" dirty="0" smtClean="0">
                <a:latin typeface="Trebuchet MS" pitchFamily="34" charset="0"/>
              </a:rPr>
              <a:t>Using Drug Resources</a:t>
            </a:r>
          </a:p>
        </p:txBody>
      </p:sp>
      <p:sp>
        <p:nvSpPr>
          <p:cNvPr id="3075" name="Rectangle 4"/>
          <p:cNvSpPr>
            <a:spLocks noChangeArrowheads="1"/>
          </p:cNvSpPr>
          <p:nvPr/>
        </p:nvSpPr>
        <p:spPr bwMode="auto">
          <a:xfrm>
            <a:off x="533400" y="4114800"/>
            <a:ext cx="8153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800" b="0" dirty="0">
                <a:solidFill>
                  <a:srgbClr val="800000"/>
                </a:solidFill>
                <a:latin typeface="Trebuchet MS" pitchFamily="34" charset="0"/>
              </a:rPr>
              <a:t>Nancy Clark, </a:t>
            </a:r>
            <a:r>
              <a:rPr lang="en-US" sz="2800" b="0" dirty="0" err="1" smtClean="0">
                <a:solidFill>
                  <a:srgbClr val="800000"/>
                </a:solidFill>
                <a:latin typeface="Trebuchet MS" pitchFamily="34" charset="0"/>
              </a:rPr>
              <a:t>M.Ed</a:t>
            </a:r>
            <a:r>
              <a:rPr lang="en-US" sz="2000" b="0" dirty="0" smtClean="0">
                <a:solidFill>
                  <a:srgbClr val="800000"/>
                </a:solidFill>
                <a:latin typeface="Trebuchet MS" pitchFamily="34" charset="0"/>
              </a:rPr>
              <a:t>,  </a:t>
            </a:r>
            <a:r>
              <a:rPr lang="en-US" sz="2000" b="0" dirty="0">
                <a:solidFill>
                  <a:srgbClr val="800000"/>
                </a:solidFill>
                <a:latin typeface="Trebuchet MS" pitchFamily="34" charset="0"/>
              </a:rPr>
              <a:t>Director Medical Informatics Education</a:t>
            </a:r>
          </a:p>
          <a:p>
            <a:pPr>
              <a:spcBef>
                <a:spcPct val="20000"/>
              </a:spcBef>
            </a:pPr>
            <a:r>
              <a:rPr lang="en-US" sz="2800" b="0" dirty="0" smtClean="0">
                <a:solidFill>
                  <a:srgbClr val="800000"/>
                </a:solidFill>
                <a:latin typeface="Trebuchet MS" pitchFamily="34" charset="0"/>
              </a:rPr>
              <a:t> , M.D.</a:t>
            </a:r>
            <a:r>
              <a:rPr lang="en-US" sz="2000" b="0" dirty="0" smtClean="0">
                <a:solidFill>
                  <a:srgbClr val="800000"/>
                </a:solidFill>
                <a:latin typeface="Trebuchet MS" pitchFamily="34" charset="0"/>
              </a:rPr>
              <a:t>  Informatics Curriculum Director 				     Regional Campus				</a:t>
            </a:r>
            <a:endParaRPr lang="en-US" sz="2000" b="0" dirty="0">
              <a:solidFill>
                <a:srgbClr val="800000"/>
              </a:solidFill>
              <a:latin typeface="Trebuchet MS" pitchFamily="34" charset="0"/>
            </a:endParaRPr>
          </a:p>
        </p:txBody>
      </p:sp>
      <p:sp>
        <p:nvSpPr>
          <p:cNvPr id="3076" name="Rectangle 5"/>
          <p:cNvSpPr>
            <a:spLocks noChangeArrowheads="1"/>
          </p:cNvSpPr>
          <p:nvPr/>
        </p:nvSpPr>
        <p:spPr bwMode="auto">
          <a:xfrm>
            <a:off x="4953000" y="4114800"/>
            <a:ext cx="3657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3200" b="0">
              <a:solidFill>
                <a:srgbClr val="FFFFFF"/>
              </a:solidFill>
              <a:latin typeface="Times New Roman" pitchFamily="18" charset="0"/>
            </a:endParaRP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8652915C-9A91-490A-9C47-B3BDE9613FB1}" type="slidenum">
              <a:rPr lang="en-US" smtClean="0"/>
              <a:pPr>
                <a:defRPr/>
              </a:pPr>
              <a:t>1</a:t>
            </a:fld>
            <a:endParaRPr 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463060"/>
            <a:ext cx="8229600" cy="1143000"/>
          </a:xfrm>
        </p:spPr>
        <p:txBody>
          <a:bodyPr/>
          <a:lstStyle/>
          <a:p>
            <a:pPr eaLnBrk="1" hangingPunct="1">
              <a:defRPr/>
            </a:pPr>
            <a:r>
              <a:rPr lang="en-US" dirty="0" smtClean="0">
                <a:latin typeface="Trebuchet MS" pitchFamily="34" charset="0"/>
              </a:rPr>
              <a:t>Free Drug Resources</a:t>
            </a:r>
          </a:p>
        </p:txBody>
      </p:sp>
      <p:sp>
        <p:nvSpPr>
          <p:cNvPr id="12291" name="Rectangle 3"/>
          <p:cNvSpPr>
            <a:spLocks noGrp="1" noChangeArrowheads="1"/>
          </p:cNvSpPr>
          <p:nvPr>
            <p:ph idx="1"/>
          </p:nvPr>
        </p:nvSpPr>
        <p:spPr>
          <a:xfrm>
            <a:off x="457200" y="1752600"/>
            <a:ext cx="8686800" cy="4525963"/>
          </a:xfrm>
        </p:spPr>
        <p:txBody>
          <a:bodyPr>
            <a:normAutofit/>
          </a:bodyPr>
          <a:lstStyle/>
          <a:p>
            <a:pPr>
              <a:lnSpc>
                <a:spcPct val="80000"/>
              </a:lnSpc>
            </a:pPr>
            <a:r>
              <a:rPr lang="en-US" sz="2800" b="1" dirty="0" smtClean="0">
                <a:latin typeface="Trebuchet MS" pitchFamily="34" charset="0"/>
              </a:rPr>
              <a:t>Medscape</a:t>
            </a:r>
            <a:r>
              <a:rPr lang="en-US" sz="2800" dirty="0" smtClean="0">
                <a:latin typeface="Trebuchet MS" pitchFamily="34" charset="0"/>
              </a:rPr>
              <a:t> </a:t>
            </a:r>
            <a:r>
              <a:rPr lang="en-US" sz="2800" dirty="0">
                <a:latin typeface="Trebuchet MS" pitchFamily="34" charset="0"/>
              </a:rPr>
              <a:t>(App)</a:t>
            </a:r>
          </a:p>
          <a:p>
            <a:pPr eaLnBrk="1" hangingPunct="1">
              <a:lnSpc>
                <a:spcPct val="80000"/>
              </a:lnSpc>
            </a:pPr>
            <a:r>
              <a:rPr lang="en-US" sz="2800" b="1" dirty="0" smtClean="0">
                <a:latin typeface="Trebuchet MS" pitchFamily="34" charset="0"/>
              </a:rPr>
              <a:t>CDC Vaccinations (App) </a:t>
            </a:r>
          </a:p>
          <a:p>
            <a:pPr eaLnBrk="1" hangingPunct="1">
              <a:lnSpc>
                <a:spcPct val="80000"/>
              </a:lnSpc>
            </a:pPr>
            <a:r>
              <a:rPr lang="en-US" sz="2800" b="1" dirty="0" smtClean="0">
                <a:latin typeface="Trebuchet MS" pitchFamily="34" charset="0"/>
              </a:rPr>
              <a:t>CDC</a:t>
            </a:r>
            <a:r>
              <a:rPr lang="en-US" sz="2800" dirty="0" smtClean="0">
                <a:latin typeface="Trebuchet MS" pitchFamily="34" charset="0"/>
              </a:rPr>
              <a:t> Travelers' Health </a:t>
            </a:r>
            <a:br>
              <a:rPr lang="en-US" sz="2800" dirty="0" smtClean="0">
                <a:latin typeface="Trebuchet MS" pitchFamily="34" charset="0"/>
              </a:rPr>
            </a:br>
            <a:r>
              <a:rPr lang="en-US" sz="2800" dirty="0" smtClean="0">
                <a:latin typeface="Trebuchet MS" pitchFamily="34" charset="0"/>
                <a:hlinkClick r:id="rId3"/>
              </a:rPr>
              <a:t>http://wwwn.cdc.gov/travel/</a:t>
            </a:r>
            <a:endParaRPr lang="en-US" sz="2800" dirty="0" smtClean="0">
              <a:latin typeface="Trebuchet MS" pitchFamily="34" charset="0"/>
            </a:endParaRPr>
          </a:p>
          <a:p>
            <a:pPr eaLnBrk="1" hangingPunct="1">
              <a:lnSpc>
                <a:spcPct val="80000"/>
              </a:lnSpc>
            </a:pPr>
            <a:r>
              <a:rPr lang="de-DE" sz="2800" b="1" dirty="0" smtClean="0">
                <a:latin typeface="Trebuchet MS" pitchFamily="34" charset="0"/>
              </a:rPr>
              <a:t>Toxnet</a:t>
            </a:r>
            <a:r>
              <a:rPr lang="de-DE" sz="2800" dirty="0" smtClean="0">
                <a:latin typeface="Trebuchet MS" pitchFamily="34" charset="0"/>
              </a:rPr>
              <a:t> (poisons and toxic agents)</a:t>
            </a:r>
            <a:br>
              <a:rPr lang="de-DE" sz="2800" dirty="0" smtClean="0">
                <a:latin typeface="Trebuchet MS" pitchFamily="34" charset="0"/>
              </a:rPr>
            </a:br>
            <a:r>
              <a:rPr lang="de-DE" sz="2800" dirty="0" smtClean="0">
                <a:latin typeface="Trebuchet MS" pitchFamily="34" charset="0"/>
                <a:hlinkClick r:id="rId4"/>
              </a:rPr>
              <a:t>http://toxnet.nlm.nih.gov/</a:t>
            </a:r>
            <a:r>
              <a:rPr lang="de-DE" sz="2800" dirty="0" smtClean="0">
                <a:latin typeface="Trebuchet MS" pitchFamily="34" charset="0"/>
              </a:rPr>
              <a:t> </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2A48C8A8-4D13-4900-8D24-E1FE056F07B7}" type="slidenum">
              <a:rPr lang="en-US" smtClean="0"/>
              <a:pPr>
                <a:defRPr/>
              </a:pPr>
              <a:t>10</a:t>
            </a:fld>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6506"/>
            <a:ext cx="8229600" cy="1143000"/>
          </a:xfrm>
        </p:spPr>
        <p:txBody>
          <a:bodyPr/>
          <a:lstStyle/>
          <a:p>
            <a:pPr>
              <a:defRPr/>
            </a:pPr>
            <a:r>
              <a:rPr lang="en-US" dirty="0" smtClean="0">
                <a:latin typeface="Trebuchet MS" pitchFamily="34" charset="0"/>
              </a:rPr>
              <a:t>Student Issues</a:t>
            </a:r>
            <a:endParaRPr lang="en-US" dirty="0">
              <a:latin typeface="Trebuchet MS" pitchFamily="34" charset="0"/>
            </a:endParaRPr>
          </a:p>
        </p:txBody>
      </p:sp>
      <p:sp>
        <p:nvSpPr>
          <p:cNvPr id="14339" name="Content Placeholder 2"/>
          <p:cNvSpPr>
            <a:spLocks noGrp="1"/>
          </p:cNvSpPr>
          <p:nvPr>
            <p:ph idx="1"/>
          </p:nvPr>
        </p:nvSpPr>
        <p:spPr>
          <a:xfrm>
            <a:off x="228600" y="1524000"/>
            <a:ext cx="8686800" cy="5181600"/>
          </a:xfrm>
        </p:spPr>
        <p:txBody>
          <a:bodyPr>
            <a:normAutofit/>
          </a:bodyPr>
          <a:lstStyle/>
          <a:p>
            <a:r>
              <a:rPr lang="en-US" sz="2800" dirty="0" smtClean="0">
                <a:latin typeface="Trebuchet MS" pitchFamily="34" charset="0"/>
              </a:rPr>
              <a:t>Taught generic names</a:t>
            </a:r>
          </a:p>
          <a:p>
            <a:r>
              <a:rPr lang="en-US" sz="2800" dirty="0" smtClean="0">
                <a:latin typeface="Trebuchet MS" pitchFamily="34" charset="0"/>
              </a:rPr>
              <a:t>Preceptors/clerkship faculty use brand names</a:t>
            </a:r>
          </a:p>
          <a:p>
            <a:r>
              <a:rPr lang="en-US" sz="2800" dirty="0" smtClean="0">
                <a:latin typeface="Trebuchet MS" pitchFamily="34" charset="0"/>
              </a:rPr>
              <a:t>Don’t learn dosing in Pharmacology. Get a little in D2.</a:t>
            </a:r>
          </a:p>
          <a:p>
            <a:r>
              <a:rPr lang="en-US" sz="2800" i="1" dirty="0" smtClean="0">
                <a:latin typeface="Trebuchet MS" pitchFamily="34" charset="0"/>
              </a:rPr>
              <a:t>When do they learn how to write a prescription? D3</a:t>
            </a:r>
            <a:endParaRPr lang="en-US" sz="2800" dirty="0" smtClean="0">
              <a:latin typeface="Trebuchet MS" pitchFamily="34" charset="0"/>
            </a:endParaRPr>
          </a:p>
          <a:p>
            <a:r>
              <a:rPr lang="en-US" sz="2800" dirty="0" smtClean="0">
                <a:latin typeface="Trebuchet MS" pitchFamily="34" charset="0"/>
              </a:rPr>
              <a:t>Do </a:t>
            </a:r>
            <a:r>
              <a:rPr lang="en-US" sz="2800" dirty="0">
                <a:latin typeface="Trebuchet MS" pitchFamily="34" charset="0"/>
              </a:rPr>
              <a:t>not understand abbreviations (PO, PRN, etc</a:t>
            </a:r>
            <a:r>
              <a:rPr lang="en-US" sz="2800" dirty="0" smtClean="0">
                <a:latin typeface="Trebuchet MS" pitchFamily="34" charset="0"/>
              </a:rPr>
              <a:t>.)</a:t>
            </a:r>
          </a:p>
          <a:p>
            <a:r>
              <a:rPr lang="en-US" sz="2800" dirty="0" smtClean="0">
                <a:latin typeface="Trebuchet MS" pitchFamily="34" charset="0"/>
              </a:rPr>
              <a:t>Renal and hepatic dosing introduced 2</a:t>
            </a:r>
            <a:r>
              <a:rPr lang="en-US" sz="2800" baseline="30000" dirty="0" smtClean="0">
                <a:latin typeface="Trebuchet MS" pitchFamily="34" charset="0"/>
              </a:rPr>
              <a:t>nd</a:t>
            </a:r>
            <a:r>
              <a:rPr lang="en-US" sz="2800" dirty="0" smtClean="0">
                <a:latin typeface="Trebuchet MS" pitchFamily="34" charset="0"/>
              </a:rPr>
              <a:t> </a:t>
            </a:r>
            <a:r>
              <a:rPr lang="en-US" sz="2800" dirty="0" err="1" smtClean="0">
                <a:latin typeface="Trebuchet MS" pitchFamily="34" charset="0"/>
              </a:rPr>
              <a:t>yr</a:t>
            </a:r>
            <a:endParaRPr lang="en-US" sz="2800" dirty="0">
              <a:latin typeface="Trebuchet MS" pitchFamily="34" charset="0"/>
            </a:endParaRPr>
          </a:p>
          <a:p>
            <a:r>
              <a:rPr lang="en-US" sz="2800" i="1" dirty="0" smtClean="0">
                <a:solidFill>
                  <a:schemeClr val="tx2"/>
                </a:solidFill>
                <a:latin typeface="Trebuchet MS" pitchFamily="34" charset="0"/>
              </a:rPr>
              <a:t>What weakness do you see with students?</a:t>
            </a:r>
          </a:p>
          <a:p>
            <a:r>
              <a:rPr lang="en-US" sz="2800" i="1" dirty="0" smtClean="0">
                <a:solidFill>
                  <a:schemeClr val="tx2"/>
                </a:solidFill>
                <a:latin typeface="Trebuchet MS" pitchFamily="34" charset="0"/>
              </a:rPr>
              <a:t>What kinds of questions do you ask students to look up regarding drugs?</a:t>
            </a:r>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2A48C8A8-4D13-4900-8D24-E1FE056F07B7}" type="slidenum">
              <a:rPr lang="en-US" smtClean="0"/>
              <a:pPr>
                <a:defRPr/>
              </a:pPr>
              <a:t>11</a:t>
            </a:fld>
            <a:endParaRPr lang="en-US"/>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048000"/>
            <a:ext cx="4572000" cy="1362075"/>
          </a:xfrm>
        </p:spPr>
        <p:txBody>
          <a:bodyPr>
            <a:normAutofit/>
          </a:bodyPr>
          <a:lstStyle/>
          <a:p>
            <a:pPr algn="ctr"/>
            <a:r>
              <a:rPr lang="en-US" dirty="0" smtClean="0">
                <a:latin typeface="Trebuchet MS" pitchFamily="34" charset="0"/>
              </a:rPr>
              <a:t>Epocrates </a:t>
            </a:r>
            <a:endParaRPr lang="en-US" dirty="0">
              <a:latin typeface="Trebuchet MS"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18015987"/>
              </p:ext>
            </p:extLst>
          </p:nvPr>
        </p:nvGraphicFramePr>
        <p:xfrm>
          <a:off x="4615949" y="638175"/>
          <a:ext cx="3733800" cy="5581650"/>
        </p:xfrm>
        <a:graphic>
          <a:graphicData uri="http://schemas.openxmlformats.org/drawingml/2006/table">
            <a:tbl>
              <a:tblPr firstRow="1" bandRow="1">
                <a:tableStyleId>{BC89EF96-8CEA-46FF-86C4-4CE0E7609802}</a:tableStyleId>
              </a:tblPr>
              <a:tblGrid>
                <a:gridCol w="882535"/>
                <a:gridCol w="2851265"/>
              </a:tblGrid>
              <a:tr h="502920">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Rx Monographs</a:t>
                      </a:r>
                    </a:p>
                  </a:txBody>
                  <a:tcPr marL="9525" marR="9525" marT="9525" marB="0" anchor="ctr">
                    <a:solidFill>
                      <a:srgbClr val="800000"/>
                    </a:solidFill>
                  </a:tcPr>
                </a:tc>
              </a:tr>
              <a:tr h="502920">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OTC Monographs</a:t>
                      </a:r>
                    </a:p>
                  </a:txBody>
                  <a:tcPr marL="9525" marR="9525" marT="9525" marB="0" anchor="ctr">
                    <a:solidFill>
                      <a:srgbClr val="800000"/>
                    </a:solidFill>
                  </a:tcPr>
                </a:tc>
              </a:tr>
              <a:tr h="502920">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Alt Meds Monographs</a:t>
                      </a:r>
                    </a:p>
                  </a:txBody>
                  <a:tcPr marL="9525" marR="9525" marT="9525" marB="0" anchor="ctr">
                    <a:solidFill>
                      <a:srgbClr val="800000"/>
                    </a:solidFill>
                  </a:tcPr>
                </a:tc>
              </a:tr>
              <a:tr h="502920">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Drug Interaction Tool</a:t>
                      </a:r>
                    </a:p>
                  </a:txBody>
                  <a:tcPr marL="9525" marR="9525" marT="9525" marB="0" anchor="ctr">
                    <a:solidFill>
                      <a:srgbClr val="800000"/>
                    </a:solidFill>
                  </a:tcPr>
                </a:tc>
              </a:tr>
              <a:tr h="502920">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Drug Costs</a:t>
                      </a:r>
                    </a:p>
                  </a:txBody>
                  <a:tcPr marL="9525" marR="9525" marT="9525" marB="0" anchor="ctr">
                    <a:solidFill>
                      <a:srgbClr val="800000"/>
                    </a:solidFill>
                  </a:tcPr>
                </a:tc>
              </a:tr>
              <a:tr h="502920">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Dosage Calculator</a:t>
                      </a:r>
                    </a:p>
                  </a:txBody>
                  <a:tcPr marL="9525" marR="9525" marT="9525" marB="0" anchor="ctr">
                    <a:solidFill>
                      <a:srgbClr val="800000"/>
                    </a:solidFill>
                  </a:tcPr>
                </a:tc>
              </a:tr>
              <a:tr h="502920">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Formulary Tool</a:t>
                      </a:r>
                    </a:p>
                  </a:txBody>
                  <a:tcPr marL="9525" marR="9525" marT="9525" marB="0" anchor="ctr">
                    <a:solidFill>
                      <a:srgbClr val="800000"/>
                    </a:solidFill>
                  </a:tcPr>
                </a:tc>
              </a:tr>
              <a:tr h="502920">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Pill Identifier</a:t>
                      </a:r>
                    </a:p>
                  </a:txBody>
                  <a:tcPr marL="9525" marR="9525" marT="9525" marB="0" anchor="ctr">
                    <a:solidFill>
                      <a:srgbClr val="800000"/>
                    </a:solidFill>
                  </a:tcPr>
                </a:tc>
              </a:tr>
              <a:tr h="502920">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Antibiotics Guide</a:t>
                      </a:r>
                    </a:p>
                  </a:txBody>
                  <a:tcPr marL="9525" marR="9525" marT="9525" marB="0" anchor="ctr">
                    <a:solidFill>
                      <a:srgbClr val="800000"/>
                    </a:solidFill>
                  </a:tcPr>
                </a:tc>
              </a:tr>
              <a:tr h="502920">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Immunizations</a:t>
                      </a:r>
                      <a:endParaRPr lang="en-US" sz="2000" b="1" i="0" u="none" strike="noStrike" dirty="0">
                        <a:solidFill>
                          <a:schemeClr val="bg1"/>
                        </a:solidFill>
                        <a:effectLst/>
                        <a:latin typeface="Arial"/>
                      </a:endParaRPr>
                    </a:p>
                  </a:txBody>
                  <a:tcPr marL="9525" marR="9525" marT="9525" marB="0" anchor="ctr">
                    <a:solidFill>
                      <a:srgbClr val="800000"/>
                    </a:solidFill>
                  </a:tcPr>
                </a:tc>
              </a:tr>
            </a:tbl>
          </a:graphicData>
        </a:graphic>
      </p:graphicFrame>
      <p:sp>
        <p:nvSpPr>
          <p:cNvPr id="2" name="Date Placeholder 1"/>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DE540285-E0CE-45EF-AA00-BA5ADB4DCF67}" type="slidenum">
              <a:rPr lang="en-US" smtClean="0"/>
              <a:pPr>
                <a:defRPr/>
              </a:pPr>
              <a:t>12</a:t>
            </a:fld>
            <a:endParaRPr lang="en-US"/>
          </a:p>
        </p:txBody>
      </p:sp>
    </p:spTree>
    <p:extLst>
      <p:ext uri="{BB962C8B-B14F-4D97-AF65-F5344CB8AC3E}">
        <p14:creationId xmlns:p14="http://schemas.microsoft.com/office/powerpoint/2010/main" val="217694210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Content Differences</a:t>
            </a:r>
            <a:endParaRPr lang="en-US" dirty="0"/>
          </a:p>
        </p:txBody>
      </p:sp>
      <p:sp>
        <p:nvSpPr>
          <p:cNvPr id="10" name="Text Placeholder 9"/>
          <p:cNvSpPr>
            <a:spLocks noGrp="1"/>
          </p:cNvSpPr>
          <p:nvPr>
            <p:ph type="body" idx="1"/>
          </p:nvPr>
        </p:nvSpPr>
        <p:spPr>
          <a:xfrm>
            <a:off x="457200" y="1676400"/>
            <a:ext cx="3931920" cy="639762"/>
          </a:xfrm>
        </p:spPr>
        <p:txBody>
          <a:bodyPr>
            <a:normAutofit/>
          </a:bodyPr>
          <a:lstStyle/>
          <a:p>
            <a:r>
              <a:rPr lang="en-US" sz="2400" b="1" dirty="0" smtClean="0"/>
              <a:t>Epocrates Online</a:t>
            </a:r>
            <a:endParaRPr lang="en-US" sz="2400" b="1" dirty="0"/>
          </a:p>
        </p:txBody>
      </p:sp>
      <p:sp>
        <p:nvSpPr>
          <p:cNvPr id="11" name="Content Placeholder 10"/>
          <p:cNvSpPr>
            <a:spLocks noGrp="1"/>
          </p:cNvSpPr>
          <p:nvPr>
            <p:ph sz="half" idx="2"/>
          </p:nvPr>
        </p:nvSpPr>
        <p:spPr/>
        <p:txBody>
          <a:bodyPr/>
          <a:lstStyle/>
          <a:p>
            <a:r>
              <a:rPr lang="en-US" dirty="0" smtClean="0"/>
              <a:t>Drugs</a:t>
            </a:r>
          </a:p>
          <a:p>
            <a:r>
              <a:rPr lang="en-US" dirty="0" smtClean="0"/>
              <a:t>Diseases</a:t>
            </a:r>
          </a:p>
          <a:p>
            <a:r>
              <a:rPr lang="en-US" dirty="0"/>
              <a:t>Interaction Checker</a:t>
            </a:r>
          </a:p>
          <a:p>
            <a:r>
              <a:rPr lang="en-US" dirty="0" err="1" smtClean="0"/>
              <a:t>EBMcalc</a:t>
            </a:r>
            <a:endParaRPr lang="en-US" dirty="0" smtClean="0"/>
          </a:p>
          <a:p>
            <a:r>
              <a:rPr lang="en-US" dirty="0" smtClean="0"/>
              <a:t>Pill ID</a:t>
            </a:r>
          </a:p>
          <a:p>
            <a:r>
              <a:rPr lang="en-US" dirty="0" smtClean="0"/>
              <a:t>Tables</a:t>
            </a:r>
          </a:p>
          <a:p>
            <a:r>
              <a:rPr lang="en-US" dirty="0" smtClean="0"/>
              <a:t>Selected Patient Education Resources</a:t>
            </a:r>
          </a:p>
          <a:p>
            <a:endParaRPr lang="en-US" dirty="0"/>
          </a:p>
        </p:txBody>
      </p:sp>
      <p:sp>
        <p:nvSpPr>
          <p:cNvPr id="12" name="Text Placeholder 11"/>
          <p:cNvSpPr>
            <a:spLocks noGrp="1"/>
          </p:cNvSpPr>
          <p:nvPr>
            <p:ph type="body" sz="quarter" idx="3"/>
          </p:nvPr>
        </p:nvSpPr>
        <p:spPr>
          <a:xfrm>
            <a:off x="4754880" y="1676400"/>
            <a:ext cx="3931920" cy="639762"/>
          </a:xfrm>
        </p:spPr>
        <p:txBody>
          <a:bodyPr>
            <a:noAutofit/>
          </a:bodyPr>
          <a:lstStyle/>
          <a:p>
            <a:r>
              <a:rPr lang="en-US" sz="2400" b="1" dirty="0" smtClean="0"/>
              <a:t>Epocrates App</a:t>
            </a:r>
            <a:endParaRPr lang="en-US" sz="2400" b="1" dirty="0"/>
          </a:p>
        </p:txBody>
      </p:sp>
      <p:sp>
        <p:nvSpPr>
          <p:cNvPr id="13" name="Content Placeholder 12"/>
          <p:cNvSpPr>
            <a:spLocks noGrp="1"/>
          </p:cNvSpPr>
          <p:nvPr>
            <p:ph sz="quarter" idx="4"/>
          </p:nvPr>
        </p:nvSpPr>
        <p:spPr/>
        <p:txBody>
          <a:bodyPr>
            <a:normAutofit fontScale="92500" lnSpcReduction="20000"/>
          </a:bodyPr>
          <a:lstStyle/>
          <a:p>
            <a:r>
              <a:rPr lang="en-US" dirty="0" smtClean="0"/>
              <a:t>DDX</a:t>
            </a:r>
          </a:p>
          <a:p>
            <a:r>
              <a:rPr lang="en-US" dirty="0" smtClean="0"/>
              <a:t>Drugs</a:t>
            </a:r>
            <a:endParaRPr lang="en-US" dirty="0" smtClean="0"/>
          </a:p>
          <a:p>
            <a:r>
              <a:rPr lang="en-US" dirty="0" smtClean="0"/>
              <a:t>Diseases</a:t>
            </a:r>
          </a:p>
          <a:p>
            <a:r>
              <a:rPr lang="en-US" dirty="0" smtClean="0"/>
              <a:t>Interaction Checker</a:t>
            </a:r>
          </a:p>
          <a:p>
            <a:r>
              <a:rPr lang="en-US" dirty="0" err="1" smtClean="0"/>
              <a:t>EBMcalc</a:t>
            </a:r>
            <a:endParaRPr lang="en-US" dirty="0" smtClean="0"/>
          </a:p>
          <a:p>
            <a:r>
              <a:rPr lang="en-US" dirty="0" smtClean="0"/>
              <a:t>Pill ID</a:t>
            </a:r>
          </a:p>
          <a:p>
            <a:r>
              <a:rPr lang="en-US" dirty="0"/>
              <a:t>Tables</a:t>
            </a:r>
          </a:p>
          <a:p>
            <a:r>
              <a:rPr lang="en-US" dirty="0" smtClean="0"/>
              <a:t>Lab Manual</a:t>
            </a:r>
          </a:p>
          <a:p>
            <a:r>
              <a:rPr lang="en-US" dirty="0" smtClean="0"/>
              <a:t>Infectious Disease </a:t>
            </a:r>
          </a:p>
          <a:p>
            <a:r>
              <a:rPr lang="en-US" dirty="0" smtClean="0"/>
              <a:t>ICD-9 and CPT codes</a:t>
            </a:r>
          </a:p>
          <a:p>
            <a:r>
              <a:rPr lang="en-US" dirty="0" smtClean="0"/>
              <a:t>Guidelines</a:t>
            </a:r>
          </a:p>
          <a:p>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DE540285-E0CE-45EF-AA00-BA5ADB4DCF67}" type="slidenum">
              <a:rPr lang="en-US" smtClean="0"/>
              <a:pPr>
                <a:defRPr/>
              </a:pPr>
              <a:t>13</a:t>
            </a:fld>
            <a:endParaRPr lang="en-US"/>
          </a:p>
        </p:txBody>
      </p:sp>
    </p:spTree>
    <p:extLst>
      <p:ext uri="{BB962C8B-B14F-4D97-AF65-F5344CB8AC3E}">
        <p14:creationId xmlns:p14="http://schemas.microsoft.com/office/powerpoint/2010/main" val="1237668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Epocrates Drug Monographs</a:t>
            </a:r>
            <a:endParaRPr lang="en-US" dirty="0"/>
          </a:p>
        </p:txBody>
      </p:sp>
      <p:sp>
        <p:nvSpPr>
          <p:cNvPr id="11" name="Content Placeholder 10"/>
          <p:cNvSpPr>
            <a:spLocks noGrp="1"/>
          </p:cNvSpPr>
          <p:nvPr>
            <p:ph sz="half" idx="1"/>
          </p:nvPr>
        </p:nvSpPr>
        <p:spPr/>
        <p:txBody>
          <a:bodyPr>
            <a:normAutofit/>
          </a:bodyPr>
          <a:lstStyle/>
          <a:p>
            <a:r>
              <a:rPr lang="en-US" dirty="0" smtClean="0"/>
              <a:t>Rx – OTC – Alt</a:t>
            </a:r>
          </a:p>
          <a:p>
            <a:r>
              <a:rPr lang="en-US" dirty="0" smtClean="0"/>
              <a:t>Costs provided</a:t>
            </a:r>
          </a:p>
          <a:p>
            <a:r>
              <a:rPr lang="en-US" dirty="0" smtClean="0"/>
              <a:t>Patient Ed Handouts online only</a:t>
            </a:r>
          </a:p>
          <a:p>
            <a:r>
              <a:rPr lang="en-US" dirty="0" smtClean="0"/>
              <a:t>Dosage Calculator linked to dose/kg in app</a:t>
            </a:r>
          </a:p>
          <a:p>
            <a:r>
              <a:rPr lang="en-US" dirty="0" smtClean="0"/>
              <a:t>Pill pictures require internet connection on app</a:t>
            </a:r>
            <a:endParaRPr lang="en-US" dirty="0"/>
          </a:p>
        </p:txBody>
      </p:sp>
      <p:sp>
        <p:nvSpPr>
          <p:cNvPr id="12" name="Content Placeholder 11"/>
          <p:cNvSpPr>
            <a:spLocks noGrp="1"/>
          </p:cNvSpPr>
          <p:nvPr>
            <p:ph sz="half" idx="2"/>
          </p:nvPr>
        </p:nvSpPr>
        <p:spPr/>
        <p:txBody>
          <a:bodyPr>
            <a:normAutofit/>
          </a:bodyPr>
          <a:lstStyle/>
          <a:p>
            <a:r>
              <a:rPr lang="en-US" dirty="0" smtClean="0">
                <a:solidFill>
                  <a:schemeClr val="tx2"/>
                </a:solidFill>
              </a:rPr>
              <a:t>Teaching opportunities:</a:t>
            </a:r>
          </a:p>
          <a:p>
            <a:pPr lvl="1"/>
            <a:r>
              <a:rPr lang="en-US" dirty="0">
                <a:solidFill>
                  <a:schemeClr val="tx2"/>
                </a:solidFill>
              </a:rPr>
              <a:t>Prescription writing</a:t>
            </a:r>
          </a:p>
          <a:p>
            <a:pPr lvl="1"/>
            <a:r>
              <a:rPr lang="en-US" dirty="0">
                <a:solidFill>
                  <a:schemeClr val="tx2"/>
                </a:solidFill>
              </a:rPr>
              <a:t>Pill pictures =&gt; patient’s ability to swallow</a:t>
            </a:r>
          </a:p>
          <a:p>
            <a:pPr lvl="1"/>
            <a:r>
              <a:rPr lang="en-US" dirty="0" smtClean="0">
                <a:solidFill>
                  <a:schemeClr val="tx2"/>
                </a:solidFill>
              </a:rPr>
              <a:t>Abbreviations – in Help menu</a:t>
            </a:r>
          </a:p>
          <a:p>
            <a:pPr lvl="1"/>
            <a:r>
              <a:rPr lang="en-US" dirty="0" smtClean="0">
                <a:solidFill>
                  <a:schemeClr val="tx2"/>
                </a:solidFill>
              </a:rPr>
              <a:t>Review pharmacology</a:t>
            </a:r>
          </a:p>
          <a:p>
            <a:pPr lvl="1"/>
            <a:r>
              <a:rPr lang="en-US" dirty="0" smtClean="0">
                <a:solidFill>
                  <a:schemeClr val="tx2"/>
                </a:solidFill>
              </a:rPr>
              <a:t>Evaluating patient’s adverse reactions</a:t>
            </a:r>
          </a:p>
        </p:txBody>
      </p:sp>
      <p:sp>
        <p:nvSpPr>
          <p:cNvPr id="7" name="Date Placeholder 6"/>
          <p:cNvSpPr>
            <a:spLocks noGrp="1"/>
          </p:cNvSpPr>
          <p:nvPr>
            <p:ph type="dt" sz="half" idx="10"/>
          </p:nvPr>
        </p:nvSpPr>
        <p:spPr/>
        <p:txBody>
          <a:bodyPr/>
          <a:lstStyle/>
          <a:p>
            <a:pPr>
              <a:defRPr/>
            </a:pPr>
            <a:r>
              <a:rPr lang="en-US" smtClean="0"/>
              <a:t>2016</a:t>
            </a:r>
            <a:endParaRPr lang="en-US"/>
          </a:p>
        </p:txBody>
      </p:sp>
      <p:sp>
        <p:nvSpPr>
          <p:cNvPr id="8" name="Slide Number Placeholder 7"/>
          <p:cNvSpPr>
            <a:spLocks noGrp="1"/>
          </p:cNvSpPr>
          <p:nvPr>
            <p:ph type="sldNum" sz="quarter" idx="12"/>
          </p:nvPr>
        </p:nvSpPr>
        <p:spPr/>
        <p:txBody>
          <a:bodyPr/>
          <a:lstStyle/>
          <a:p>
            <a:pPr>
              <a:defRPr/>
            </a:pPr>
            <a:fld id="{DE84BBA9-5151-4DBA-B8CE-DB54397F1D59}" type="slidenum">
              <a:rPr lang="en-US" smtClean="0"/>
              <a:pPr>
                <a:defRPr/>
              </a:pPr>
              <a:t>14</a:t>
            </a:fld>
            <a:endParaRPr lang="en-US"/>
          </a:p>
        </p:txBody>
      </p:sp>
    </p:spTree>
    <p:extLst>
      <p:ext uri="{BB962C8B-B14F-4D97-AF65-F5344CB8AC3E}">
        <p14:creationId xmlns:p14="http://schemas.microsoft.com/office/powerpoint/2010/main" val="154613527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9000" y="1389184"/>
            <a:ext cx="2514600" cy="1143000"/>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eaLnBrk="0" fontAlgn="base" hangingPunct="0">
              <a:spcAft>
                <a:spcPct val="0"/>
              </a:spcAft>
            </a:pPr>
            <a:r>
              <a:rPr lang="en-US" sz="3600" b="1" dirty="0">
                <a:solidFill>
                  <a:srgbClr val="660000"/>
                </a:solidFill>
                <a:effectLst>
                  <a:outerShdw blurRad="38100" dist="38100" dir="2700000" algn="tl">
                    <a:srgbClr val="C0C0C0"/>
                  </a:outerShdw>
                </a:effectLst>
              </a:rPr>
              <a:t>Alt Meds</a:t>
            </a:r>
          </a:p>
        </p:txBody>
      </p:sp>
      <p:pic>
        <p:nvPicPr>
          <p:cNvPr id="4" name="Content Placeholder 3"/>
          <p:cNvPicPr>
            <a:picLocks noGrp="1" noChangeAspect="1"/>
          </p:cNvPicPr>
          <p:nvPr>
            <p:ph idx="4294967295"/>
          </p:nvPr>
        </p:nvPicPr>
        <p:blipFill>
          <a:blip r:embed="rId3" cstate="screen">
            <a:extLst>
              <a:ext uri="{28A0092B-C50C-407E-A947-70E740481C1C}">
                <a14:useLocalDpi xmlns:a14="http://schemas.microsoft.com/office/drawing/2010/main" val="0"/>
              </a:ext>
            </a:extLst>
          </a:blip>
          <a:stretch>
            <a:fillRect/>
          </a:stretch>
        </p:blipFill>
        <p:spPr>
          <a:xfrm>
            <a:off x="3489101" y="2331293"/>
            <a:ext cx="2318197" cy="4114800"/>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6377353" y="1617784"/>
            <a:ext cx="2438400" cy="685800"/>
          </a:xfrm>
          <a:prstGeom prst="rect">
            <a:avLst/>
          </a:prstGeom>
        </p:spPr>
        <p:txBody>
          <a:bodyPr/>
          <a:lstStyle>
            <a:lvl1pPr algn="ctr" rtl="0" eaLnBrk="0" fontAlgn="base" hangingPunct="0">
              <a:spcBef>
                <a:spcPct val="0"/>
              </a:spcBef>
              <a:spcAft>
                <a:spcPct val="0"/>
              </a:spcAft>
              <a:defRPr sz="4400" b="1">
                <a:solidFill>
                  <a:srgbClr val="66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rgbClr val="660000"/>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sz="4400" b="1">
                <a:solidFill>
                  <a:srgbClr val="660000"/>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sz="4400" b="1">
                <a:solidFill>
                  <a:srgbClr val="660000"/>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sz="4400" b="1">
                <a:solidFill>
                  <a:srgbClr val="660000"/>
                </a:solidFill>
                <a:effectLst>
                  <a:outerShdw blurRad="38100" dist="38100" dir="2700000" algn="tl">
                    <a:srgbClr val="C0C0C0"/>
                  </a:outerShdw>
                </a:effectLst>
                <a:latin typeface="Times New Roman" pitchFamily="18" charset="0"/>
              </a:defRPr>
            </a:lvl5pPr>
            <a:lvl6pPr marL="457200" algn="ctr" rtl="0" fontAlgn="base">
              <a:spcBef>
                <a:spcPct val="0"/>
              </a:spcBef>
              <a:spcAft>
                <a:spcPct val="0"/>
              </a:spcAft>
              <a:defRPr sz="4400" b="1">
                <a:solidFill>
                  <a:srgbClr val="660000"/>
                </a:solidFill>
                <a:effectLst>
                  <a:outerShdw blurRad="38100" dist="38100" dir="2700000" algn="tl">
                    <a:srgbClr val="C0C0C0"/>
                  </a:outerShdw>
                </a:effectLst>
                <a:latin typeface="Times New Roman" pitchFamily="18" charset="0"/>
              </a:defRPr>
            </a:lvl6pPr>
            <a:lvl7pPr marL="914400" algn="ctr" rtl="0" fontAlgn="base">
              <a:spcBef>
                <a:spcPct val="0"/>
              </a:spcBef>
              <a:spcAft>
                <a:spcPct val="0"/>
              </a:spcAft>
              <a:defRPr sz="4400" b="1">
                <a:solidFill>
                  <a:srgbClr val="660000"/>
                </a:solidFill>
                <a:effectLst>
                  <a:outerShdw blurRad="38100" dist="38100" dir="2700000" algn="tl">
                    <a:srgbClr val="C0C0C0"/>
                  </a:outerShdw>
                </a:effectLst>
                <a:latin typeface="Times New Roman" pitchFamily="18" charset="0"/>
              </a:defRPr>
            </a:lvl7pPr>
            <a:lvl8pPr marL="1371600" algn="ctr" rtl="0" fontAlgn="base">
              <a:spcBef>
                <a:spcPct val="0"/>
              </a:spcBef>
              <a:spcAft>
                <a:spcPct val="0"/>
              </a:spcAft>
              <a:defRPr sz="4400" b="1">
                <a:solidFill>
                  <a:srgbClr val="660000"/>
                </a:solidFill>
                <a:effectLst>
                  <a:outerShdw blurRad="38100" dist="38100" dir="2700000" algn="tl">
                    <a:srgbClr val="C0C0C0"/>
                  </a:outerShdw>
                </a:effectLst>
                <a:latin typeface="Times New Roman" pitchFamily="18" charset="0"/>
              </a:defRPr>
            </a:lvl8pPr>
            <a:lvl9pPr marL="1828800" algn="ctr" rtl="0" fontAlgn="base">
              <a:spcBef>
                <a:spcPct val="0"/>
              </a:spcBef>
              <a:spcAft>
                <a:spcPct val="0"/>
              </a:spcAft>
              <a:defRPr sz="4400" b="1">
                <a:solidFill>
                  <a:srgbClr val="660000"/>
                </a:solidFill>
                <a:effectLst>
                  <a:outerShdw blurRad="38100" dist="38100" dir="2700000" algn="tl">
                    <a:srgbClr val="C0C0C0"/>
                  </a:outerShdw>
                </a:effectLst>
                <a:latin typeface="Times New Roman" pitchFamily="18" charset="0"/>
              </a:defRPr>
            </a:lvl9pPr>
          </a:lstStyle>
          <a:p>
            <a:pPr>
              <a:defRPr/>
            </a:pPr>
            <a:r>
              <a:rPr lang="en-US" sz="3600" dirty="0" smtClean="0"/>
              <a:t>OTC</a:t>
            </a:r>
            <a:endParaRPr lang="en-US" sz="3600" dirty="0"/>
          </a:p>
        </p:txBody>
      </p:sp>
      <p:pic>
        <p:nvPicPr>
          <p:cNvPr id="6" name="Picture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472625" y="2331293"/>
            <a:ext cx="2318197" cy="4114800"/>
          </a:xfrm>
          <a:prstGeom prst="rect">
            <a:avLst/>
          </a:prstGeom>
          <a:ln>
            <a:noFill/>
          </a:ln>
          <a:effectLst>
            <a:outerShdw blurRad="292100" dist="139700" dir="2700000" algn="tl" rotWithShape="0">
              <a:srgbClr val="333333">
                <a:alpha val="65000"/>
              </a:srgbClr>
            </a:outerShdw>
          </a:effectLst>
        </p:spPr>
      </p:pic>
      <p:sp>
        <p:nvSpPr>
          <p:cNvPr id="8" name="Title 1"/>
          <p:cNvSpPr txBox="1">
            <a:spLocks/>
          </p:cNvSpPr>
          <p:nvPr/>
        </p:nvSpPr>
        <p:spPr bwMode="auto">
          <a:xfrm>
            <a:off x="304800" y="1370256"/>
            <a:ext cx="2438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66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rgbClr val="660000"/>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sz="4400" b="1">
                <a:solidFill>
                  <a:srgbClr val="660000"/>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sz="4400" b="1">
                <a:solidFill>
                  <a:srgbClr val="660000"/>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sz="4400" b="1">
                <a:solidFill>
                  <a:srgbClr val="660000"/>
                </a:solidFill>
                <a:effectLst>
                  <a:outerShdw blurRad="38100" dist="38100" dir="2700000" algn="tl">
                    <a:srgbClr val="C0C0C0"/>
                  </a:outerShdw>
                </a:effectLst>
                <a:latin typeface="Times New Roman" pitchFamily="18" charset="0"/>
              </a:defRPr>
            </a:lvl5pPr>
            <a:lvl6pPr marL="457200" algn="ctr" rtl="0" fontAlgn="base">
              <a:spcBef>
                <a:spcPct val="0"/>
              </a:spcBef>
              <a:spcAft>
                <a:spcPct val="0"/>
              </a:spcAft>
              <a:defRPr sz="4400" b="1">
                <a:solidFill>
                  <a:srgbClr val="660000"/>
                </a:solidFill>
                <a:effectLst>
                  <a:outerShdw blurRad="38100" dist="38100" dir="2700000" algn="tl">
                    <a:srgbClr val="C0C0C0"/>
                  </a:outerShdw>
                </a:effectLst>
                <a:latin typeface="Times New Roman" pitchFamily="18" charset="0"/>
              </a:defRPr>
            </a:lvl6pPr>
            <a:lvl7pPr marL="914400" algn="ctr" rtl="0" fontAlgn="base">
              <a:spcBef>
                <a:spcPct val="0"/>
              </a:spcBef>
              <a:spcAft>
                <a:spcPct val="0"/>
              </a:spcAft>
              <a:defRPr sz="4400" b="1">
                <a:solidFill>
                  <a:srgbClr val="660000"/>
                </a:solidFill>
                <a:effectLst>
                  <a:outerShdw blurRad="38100" dist="38100" dir="2700000" algn="tl">
                    <a:srgbClr val="C0C0C0"/>
                  </a:outerShdw>
                </a:effectLst>
                <a:latin typeface="Times New Roman" pitchFamily="18" charset="0"/>
              </a:defRPr>
            </a:lvl7pPr>
            <a:lvl8pPr marL="1371600" algn="ctr" rtl="0" fontAlgn="base">
              <a:spcBef>
                <a:spcPct val="0"/>
              </a:spcBef>
              <a:spcAft>
                <a:spcPct val="0"/>
              </a:spcAft>
              <a:defRPr sz="4400" b="1">
                <a:solidFill>
                  <a:srgbClr val="660000"/>
                </a:solidFill>
                <a:effectLst>
                  <a:outerShdw blurRad="38100" dist="38100" dir="2700000" algn="tl">
                    <a:srgbClr val="C0C0C0"/>
                  </a:outerShdw>
                </a:effectLst>
                <a:latin typeface="Times New Roman" pitchFamily="18" charset="0"/>
              </a:defRPr>
            </a:lvl8pPr>
            <a:lvl9pPr marL="1828800" algn="ctr" rtl="0" fontAlgn="base">
              <a:spcBef>
                <a:spcPct val="0"/>
              </a:spcBef>
              <a:spcAft>
                <a:spcPct val="0"/>
              </a:spcAft>
              <a:defRPr sz="4400" b="1">
                <a:solidFill>
                  <a:srgbClr val="660000"/>
                </a:solidFill>
                <a:effectLst>
                  <a:outerShdw blurRad="38100" dist="38100" dir="2700000" algn="tl">
                    <a:srgbClr val="C0C0C0"/>
                  </a:outerShdw>
                </a:effectLst>
                <a:latin typeface="Times New Roman" pitchFamily="18" charset="0"/>
              </a:defRPr>
            </a:lvl9pPr>
          </a:lstStyle>
          <a:p>
            <a:r>
              <a:rPr lang="en-US" sz="3600" dirty="0" smtClean="0"/>
              <a:t>Rx</a:t>
            </a:r>
            <a:endParaRPr lang="en-US" sz="3600" dirty="0"/>
          </a:p>
        </p:txBody>
      </p:sp>
      <p:sp>
        <p:nvSpPr>
          <p:cNvPr id="9" name="TextBox 8"/>
          <p:cNvSpPr txBox="1"/>
          <p:nvPr/>
        </p:nvSpPr>
        <p:spPr>
          <a:xfrm>
            <a:off x="1295400" y="654912"/>
            <a:ext cx="6858000" cy="707886"/>
          </a:xfrm>
          <a:prstGeom prst="rect">
            <a:avLst/>
          </a:prstGeom>
          <a:noFill/>
        </p:spPr>
        <p:txBody>
          <a:bodyPr wrap="square" rtlCol="0">
            <a:spAutoFit/>
          </a:bodyPr>
          <a:lstStyle/>
          <a:p>
            <a:pPr algn="ctr"/>
            <a:r>
              <a:rPr lang="en-US" sz="4000" b="0" spc="-100" dirty="0">
                <a:solidFill>
                  <a:schemeClr val="tx2"/>
                </a:solidFill>
                <a:latin typeface="Trebuchet MS" pitchFamily="34" charset="0"/>
                <a:ea typeface="+mj-ea"/>
                <a:cs typeface="+mj-cs"/>
              </a:rPr>
              <a:t>Comparing Sub Categories</a:t>
            </a:r>
          </a:p>
        </p:txBody>
      </p:sp>
      <p:pic>
        <p:nvPicPr>
          <p:cNvPr id="12" name="Picture 1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57200" y="2385582"/>
            <a:ext cx="2303239" cy="4088249"/>
          </a:xfrm>
          <a:prstGeom prst="rect">
            <a:avLst/>
          </a:prstGeom>
          <a:ln>
            <a:noFill/>
          </a:ln>
          <a:effectLst>
            <a:outerShdw blurRad="292100" dist="139700" dir="2700000" algn="tl" rotWithShape="0">
              <a:srgbClr val="333333">
                <a:alpha val="65000"/>
              </a:srgbClr>
            </a:outerShdw>
          </a:effectLst>
        </p:spPr>
      </p:pic>
      <p:sp>
        <p:nvSpPr>
          <p:cNvPr id="10" name="AutoShape 16"/>
          <p:cNvSpPr>
            <a:spLocks noChangeArrowheads="1"/>
          </p:cNvSpPr>
          <p:nvPr/>
        </p:nvSpPr>
        <p:spPr bwMode="auto">
          <a:xfrm flipH="1">
            <a:off x="2683098" y="2331293"/>
            <a:ext cx="2395538" cy="695325"/>
          </a:xfrm>
          <a:prstGeom prst="leftArrow">
            <a:avLst>
              <a:gd name="adj1" fmla="val 68229"/>
              <a:gd name="adj2" fmla="val 80651"/>
            </a:avLst>
          </a:prstGeom>
          <a:solidFill>
            <a:schemeClr val="accent1"/>
          </a:solidFill>
          <a:ln w="9525">
            <a:solidFill>
              <a:schemeClr val="tx1"/>
            </a:solidFill>
            <a:miter lim="800000"/>
            <a:headEnd/>
            <a:tailEnd/>
          </a:ln>
        </p:spPr>
        <p:txBody>
          <a:bodyPr wrap="none" anchor="ctr"/>
          <a:lstStyle/>
          <a:p>
            <a:pPr algn="ctr"/>
            <a:r>
              <a:rPr lang="en-US" dirty="0" smtClean="0"/>
              <a:t>Add to Favorites</a:t>
            </a:r>
            <a:endParaRPr lang="en-US" dirty="0"/>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11" name="Slide Number Placeholder 10"/>
          <p:cNvSpPr>
            <a:spLocks noGrp="1"/>
          </p:cNvSpPr>
          <p:nvPr>
            <p:ph type="sldNum" sz="quarter" idx="12"/>
          </p:nvPr>
        </p:nvSpPr>
        <p:spPr/>
        <p:txBody>
          <a:bodyPr/>
          <a:lstStyle/>
          <a:p>
            <a:pPr>
              <a:defRPr/>
            </a:pPr>
            <a:fld id="{D623895B-B9B0-4205-AFE6-13A6ABF7A87F}" type="slidenum">
              <a:rPr lang="en-US" smtClean="0"/>
              <a:pPr>
                <a:defRPr/>
              </a:pPr>
              <a:t>15</a:t>
            </a:fld>
            <a:endParaRPr lang="en-US"/>
          </a:p>
        </p:txBody>
      </p:sp>
      <p:sp>
        <p:nvSpPr>
          <p:cNvPr id="13" name="AutoShape 16"/>
          <p:cNvSpPr>
            <a:spLocks noChangeArrowheads="1"/>
          </p:cNvSpPr>
          <p:nvPr/>
        </p:nvSpPr>
        <p:spPr bwMode="auto">
          <a:xfrm flipH="1">
            <a:off x="5338191" y="2303584"/>
            <a:ext cx="2395538" cy="695325"/>
          </a:xfrm>
          <a:prstGeom prst="leftArrow">
            <a:avLst>
              <a:gd name="adj1" fmla="val 68229"/>
              <a:gd name="adj2" fmla="val 80651"/>
            </a:avLst>
          </a:prstGeom>
          <a:solidFill>
            <a:schemeClr val="accent1"/>
          </a:solidFill>
          <a:ln w="9525">
            <a:solidFill>
              <a:schemeClr val="tx1"/>
            </a:solidFill>
            <a:miter lim="800000"/>
            <a:headEnd/>
            <a:tailEnd/>
          </a:ln>
        </p:spPr>
        <p:txBody>
          <a:bodyPr wrap="none" anchor="ctr"/>
          <a:lstStyle/>
          <a:p>
            <a:pPr algn="ctr"/>
            <a:r>
              <a:rPr lang="en-US" dirty="0" smtClean="0"/>
              <a:t>Add to interaction</a:t>
            </a:r>
            <a:endParaRPr lang="en-US" dirty="0"/>
          </a:p>
        </p:txBody>
      </p:sp>
    </p:spTree>
    <p:extLst>
      <p:ext uri="{BB962C8B-B14F-4D97-AF65-F5344CB8AC3E}">
        <p14:creationId xmlns:p14="http://schemas.microsoft.com/office/powerpoint/2010/main" val="20597260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0" y="-76200"/>
            <a:ext cx="9144000" cy="1554480"/>
          </a:xfrm>
          <a:solidFill>
            <a:srgbClr val="800000"/>
          </a:solidFill>
        </p:spPr>
        <p:txBody>
          <a:bodyPr/>
          <a:lstStyle/>
          <a:p>
            <a:pPr marL="457200" eaLnBrk="1" hangingPunct="1">
              <a:defRPr/>
            </a:pPr>
            <a:r>
              <a:rPr lang="en-US" dirty="0" smtClean="0">
                <a:solidFill>
                  <a:schemeClr val="bg1"/>
                </a:solidFill>
                <a:effectLst>
                  <a:outerShdw blurRad="38100" dist="38100" dir="2700000" algn="tl">
                    <a:srgbClr val="000000"/>
                  </a:outerShdw>
                </a:effectLst>
                <a:latin typeface="Trebuchet MS" pitchFamily="34" charset="0"/>
              </a:rPr>
              <a:t>Exercises for Practice</a:t>
            </a:r>
          </a:p>
        </p:txBody>
      </p:sp>
      <p:sp>
        <p:nvSpPr>
          <p:cNvPr id="22531" name="Rectangle 3"/>
          <p:cNvSpPr>
            <a:spLocks noGrp="1" noChangeArrowheads="1"/>
          </p:cNvSpPr>
          <p:nvPr>
            <p:ph idx="1"/>
          </p:nvPr>
        </p:nvSpPr>
        <p:spPr>
          <a:xfrm>
            <a:off x="457200" y="1828800"/>
            <a:ext cx="8229600" cy="4525963"/>
          </a:xfrm>
        </p:spPr>
        <p:txBody>
          <a:bodyPr>
            <a:normAutofit lnSpcReduction="10000"/>
          </a:bodyPr>
          <a:lstStyle/>
          <a:p>
            <a:pPr marL="0" indent="0" eaLnBrk="1" hangingPunct="1">
              <a:buNone/>
            </a:pPr>
            <a:r>
              <a:rPr lang="en-US" sz="2800" dirty="0" smtClean="0"/>
              <a:t>Using </a:t>
            </a:r>
            <a:r>
              <a:rPr lang="en-US" sz="2800" b="1" dirty="0" smtClean="0"/>
              <a:t>Epocrates </a:t>
            </a:r>
          </a:p>
          <a:p>
            <a:r>
              <a:rPr lang="en-US" sz="2800" dirty="0" smtClean="0"/>
              <a:t>What is the starting dose of lisinopril to treat HTN if the patient is not on a diuretic? (dose)</a:t>
            </a:r>
          </a:p>
          <a:p>
            <a:pPr eaLnBrk="1" hangingPunct="1"/>
            <a:r>
              <a:rPr lang="en-US" sz="2800" dirty="0" smtClean="0"/>
              <a:t>How much does one month supply of Cymbalta 60 mg (30-ea) cost?</a:t>
            </a:r>
          </a:p>
          <a:p>
            <a:pPr eaLnBrk="1" hangingPunct="1"/>
            <a:r>
              <a:rPr lang="en-US" sz="2800" dirty="0" smtClean="0"/>
              <a:t>What are the off label indications for Ativan (adult)?  (</a:t>
            </a:r>
            <a:r>
              <a:rPr lang="en-US" sz="2800" dirty="0" smtClean="0">
                <a:sym typeface="Wingdings 2" pitchFamily="18" charset="2"/>
              </a:rPr>
              <a:t></a:t>
            </a:r>
            <a:r>
              <a:rPr lang="en-US" sz="2800" dirty="0" smtClean="0"/>
              <a:t> indicates off label)</a:t>
            </a:r>
          </a:p>
          <a:p>
            <a:pPr eaLnBrk="1" hangingPunct="1"/>
            <a:r>
              <a:rPr lang="en-US" sz="2800" dirty="0" smtClean="0"/>
              <a:t>How do you write a prescription for 750 mg PO q12 of ciprofloxacin for a patient that can’t swallow large pills?</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2A48C8A8-4D13-4900-8D24-E1FE056F07B7}" type="slidenum">
              <a:rPr lang="en-US" smtClean="0"/>
              <a:pPr>
                <a:defRPr/>
              </a:pPr>
              <a:t>16</a:t>
            </a:fld>
            <a:endParaRPr lang="en-US"/>
          </a:p>
        </p:txBody>
      </p:sp>
    </p:spTree>
    <p:extLst>
      <p:ext uri="{BB962C8B-B14F-4D97-AF65-F5344CB8AC3E}">
        <p14:creationId xmlns:p14="http://schemas.microsoft.com/office/powerpoint/2010/main" val="186535089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eaLnBrk="1" hangingPunct="1">
              <a:defRPr/>
            </a:pPr>
            <a:r>
              <a:rPr lang="en-US" sz="3600" dirty="0" smtClean="0">
                <a:latin typeface="Trebuchet MS" pitchFamily="34" charset="0"/>
              </a:rPr>
              <a:t>Dosage Calculators in Epocrates</a:t>
            </a:r>
          </a:p>
        </p:txBody>
      </p:sp>
      <p:sp>
        <p:nvSpPr>
          <p:cNvPr id="28675" name="Rectangle 3"/>
          <p:cNvSpPr>
            <a:spLocks noGrp="1" noChangeArrowheads="1"/>
          </p:cNvSpPr>
          <p:nvPr>
            <p:ph sz="half" idx="1"/>
          </p:nvPr>
        </p:nvSpPr>
        <p:spPr/>
        <p:txBody>
          <a:bodyPr/>
          <a:lstStyle/>
          <a:p>
            <a:r>
              <a:rPr lang="en-US" dirty="0" smtClean="0">
                <a:latin typeface="Trebuchet MS" pitchFamily="34" charset="0"/>
              </a:rPr>
              <a:t>Mobile and </a:t>
            </a:r>
            <a:r>
              <a:rPr lang="en-US" dirty="0">
                <a:latin typeface="Trebuchet MS" pitchFamily="34" charset="0"/>
              </a:rPr>
              <a:t>o</a:t>
            </a:r>
            <a:r>
              <a:rPr lang="en-US" dirty="0" smtClean="0">
                <a:latin typeface="Trebuchet MS" pitchFamily="34" charset="0"/>
              </a:rPr>
              <a:t>nline </a:t>
            </a:r>
            <a:r>
              <a:rPr lang="en-US" dirty="0">
                <a:latin typeface="Trebuchet MS" pitchFamily="34" charset="0"/>
              </a:rPr>
              <a:t>Dosage Calculator </a:t>
            </a:r>
          </a:p>
          <a:p>
            <a:r>
              <a:rPr lang="en-US" sz="2400" dirty="0">
                <a:solidFill>
                  <a:srgbClr val="003366"/>
                </a:solidFill>
                <a:latin typeface="Trebuchet MS" pitchFamily="34" charset="0"/>
                <a:hlinkClick r:id="rId3"/>
              </a:rPr>
              <a:t>http://www.medcalc.com/pedidose.html</a:t>
            </a:r>
            <a:endParaRPr lang="en-US" sz="2400" dirty="0">
              <a:solidFill>
                <a:srgbClr val="003366"/>
              </a:solidFill>
              <a:latin typeface="Trebuchet MS" pitchFamily="34" charset="0"/>
            </a:endParaRPr>
          </a:p>
          <a:p>
            <a:pPr eaLnBrk="1" hangingPunct="1"/>
            <a:r>
              <a:rPr lang="en-US" dirty="0" smtClean="0">
                <a:solidFill>
                  <a:schemeClr val="tx2"/>
                </a:solidFill>
                <a:latin typeface="Trebuchet MS" pitchFamily="34" charset="0"/>
              </a:rPr>
              <a:t>Teaching opportunity</a:t>
            </a:r>
          </a:p>
          <a:p>
            <a:pPr lvl="1"/>
            <a:r>
              <a:rPr lang="en-US" dirty="0" smtClean="0">
                <a:solidFill>
                  <a:schemeClr val="tx2"/>
                </a:solidFill>
                <a:latin typeface="Trebuchet MS" pitchFamily="34" charset="0"/>
              </a:rPr>
              <a:t>Considerations</a:t>
            </a:r>
          </a:p>
          <a:p>
            <a:pPr lvl="2"/>
            <a:r>
              <a:rPr lang="en-US" dirty="0" smtClean="0">
                <a:solidFill>
                  <a:schemeClr val="tx2"/>
                </a:solidFill>
                <a:latin typeface="Trebuchet MS" pitchFamily="34" charset="0"/>
              </a:rPr>
              <a:t>Liquid vs tablet…</a:t>
            </a:r>
          </a:p>
          <a:p>
            <a:pPr lvl="2"/>
            <a:r>
              <a:rPr lang="en-US" dirty="0" smtClean="0">
                <a:solidFill>
                  <a:schemeClr val="tx2"/>
                </a:solidFill>
                <a:latin typeface="Trebuchet MS" pitchFamily="34" charset="0"/>
              </a:rPr>
              <a:t>Forms available</a:t>
            </a:r>
          </a:p>
        </p:txBody>
      </p:sp>
      <p:sp>
        <p:nvSpPr>
          <p:cNvPr id="4" name="Content Placeholder 3"/>
          <p:cNvSpPr>
            <a:spLocks noGrp="1"/>
          </p:cNvSpPr>
          <p:nvPr>
            <p:ph sz="half" idx="2"/>
          </p:nvPr>
        </p:nvSpPr>
        <p:spPr/>
        <p:txBody>
          <a:bodyPr/>
          <a:lstStyle/>
          <a:p>
            <a:endParaRPr lang="en-US"/>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2A48C8A8-4D13-4900-8D24-E1FE056F07B7}" type="slidenum">
              <a:rPr lang="en-US" smtClean="0"/>
              <a:pPr>
                <a:defRPr/>
              </a:pPr>
              <a:t>17</a:t>
            </a:fld>
            <a:endParaRPr lang="en-US"/>
          </a:p>
        </p:txBody>
      </p:sp>
      <p:pic>
        <p:nvPicPr>
          <p:cNvPr id="7" name="Picture 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334000" y="1371600"/>
            <a:ext cx="2895600" cy="5139692"/>
          </a:xfrm>
          <a:prstGeom prst="rect">
            <a:avLst/>
          </a:prstGeom>
          <a:ln>
            <a:noFill/>
          </a:ln>
          <a:effectLst>
            <a:outerShdw blurRad="292100" dist="139700" dir="2700000" algn="tl" rotWithShape="0">
              <a:srgbClr val="333333">
                <a:alpha val="65000"/>
              </a:srgbClr>
            </a:outerShdw>
          </a:effectLst>
        </p:spPr>
      </p:pic>
      <p:sp>
        <p:nvSpPr>
          <p:cNvPr id="10" name="Oval 9"/>
          <p:cNvSpPr/>
          <p:nvPr/>
        </p:nvSpPr>
        <p:spPr bwMode="auto">
          <a:xfrm>
            <a:off x="5334000" y="4457700"/>
            <a:ext cx="1220883" cy="533400"/>
          </a:xfrm>
          <a:prstGeom prst="ellipse">
            <a:avLst/>
          </a:prstGeom>
          <a:no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a:ext>
            </a:extLst>
          </a:blip>
          <a:srcRect r="4368" b="7502"/>
          <a:stretch/>
        </p:blipFill>
        <p:spPr bwMode="auto">
          <a:xfrm>
            <a:off x="2895600" y="5041739"/>
            <a:ext cx="3307419" cy="14966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085432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lgn="l" eaLnBrk="1" hangingPunct="1">
              <a:defRPr/>
            </a:pPr>
            <a:r>
              <a:rPr lang="en-US" dirty="0" smtClean="0">
                <a:latin typeface="Trebuchet MS" pitchFamily="34" charset="0"/>
              </a:rPr>
              <a:t>    Epocrates </a:t>
            </a:r>
            <a:r>
              <a:rPr lang="en-US" dirty="0" smtClean="0">
                <a:latin typeface="Trebuchet MS" pitchFamily="34" charset="0"/>
              </a:rPr>
              <a:t>Interaction Check</a:t>
            </a:r>
            <a:endParaRPr lang="en-US" dirty="0" smtClean="0">
              <a:latin typeface="Trebuchet MS" pitchFamily="34" charset="0"/>
            </a:endParaRPr>
          </a:p>
        </p:txBody>
      </p:sp>
      <p:sp>
        <p:nvSpPr>
          <p:cNvPr id="10" name="Content Placeholder 9"/>
          <p:cNvSpPr>
            <a:spLocks noGrp="1"/>
          </p:cNvSpPr>
          <p:nvPr>
            <p:ph sz="half" idx="1"/>
          </p:nvPr>
        </p:nvSpPr>
        <p:spPr/>
        <p:txBody>
          <a:bodyPr/>
          <a:lstStyle/>
          <a:p>
            <a:r>
              <a:rPr lang="en-US" dirty="0" smtClean="0"/>
              <a:t>OTC, Alt meds, Rx and limited foods</a:t>
            </a:r>
          </a:p>
          <a:p>
            <a:r>
              <a:rPr lang="en-US" dirty="0" smtClean="0">
                <a:solidFill>
                  <a:schemeClr val="tx2"/>
                </a:solidFill>
              </a:rPr>
              <a:t>Teaching opportunity</a:t>
            </a:r>
          </a:p>
          <a:p>
            <a:pPr lvl="1"/>
            <a:r>
              <a:rPr lang="en-US" dirty="0" smtClean="0">
                <a:solidFill>
                  <a:schemeClr val="tx2"/>
                </a:solidFill>
              </a:rPr>
              <a:t>Classifications</a:t>
            </a:r>
          </a:p>
          <a:p>
            <a:pPr lvl="2"/>
            <a:r>
              <a:rPr lang="en-US" dirty="0" smtClean="0">
                <a:solidFill>
                  <a:schemeClr val="tx2"/>
                </a:solidFill>
              </a:rPr>
              <a:t>Caution </a:t>
            </a:r>
          </a:p>
          <a:p>
            <a:pPr lvl="2"/>
            <a:r>
              <a:rPr lang="en-US" dirty="0" smtClean="0">
                <a:solidFill>
                  <a:schemeClr val="tx2"/>
                </a:solidFill>
              </a:rPr>
              <a:t>Monitor</a:t>
            </a:r>
          </a:p>
          <a:p>
            <a:pPr lvl="2"/>
            <a:r>
              <a:rPr lang="en-US" dirty="0" smtClean="0">
                <a:solidFill>
                  <a:schemeClr val="tx2"/>
                </a:solidFill>
              </a:rPr>
              <a:t>Avoid/Use Alternative</a:t>
            </a:r>
          </a:p>
          <a:p>
            <a:pPr lvl="2"/>
            <a:r>
              <a:rPr lang="en-US" dirty="0" smtClean="0">
                <a:solidFill>
                  <a:schemeClr val="tx2"/>
                </a:solidFill>
              </a:rPr>
              <a:t>Contraindicated</a:t>
            </a:r>
          </a:p>
          <a:p>
            <a:pPr lvl="1"/>
            <a:r>
              <a:rPr lang="en-US" dirty="0" smtClean="0">
                <a:solidFill>
                  <a:schemeClr val="tx2"/>
                </a:solidFill>
              </a:rPr>
              <a:t>Include patient’s OTC, alt meds, &amp; foods in check</a:t>
            </a:r>
          </a:p>
          <a:p>
            <a:endParaRPr lang="en-US" dirty="0" smtClean="0"/>
          </a:p>
          <a:p>
            <a:pPr marL="0" indent="0">
              <a:buNone/>
            </a:pPr>
            <a:endParaRPr lang="en-US" dirty="0" smtClean="0"/>
          </a:p>
          <a:p>
            <a:pPr lvl="1"/>
            <a:endParaRPr lang="en-US" dirty="0"/>
          </a:p>
        </p:txBody>
      </p:sp>
      <p:sp>
        <p:nvSpPr>
          <p:cNvPr id="11" name="Content Placeholder 10"/>
          <p:cNvSpPr>
            <a:spLocks noGrp="1"/>
          </p:cNvSpPr>
          <p:nvPr>
            <p:ph sz="half" idx="2"/>
          </p:nvPr>
        </p:nvSpPr>
        <p:spPr/>
        <p:txBody>
          <a:bodyPr/>
          <a:lstStyle/>
          <a:p>
            <a:endParaRPr lang="en-US"/>
          </a:p>
        </p:txBody>
      </p:sp>
      <p:sp>
        <p:nvSpPr>
          <p:cNvPr id="8" name="Date Placeholder 7"/>
          <p:cNvSpPr>
            <a:spLocks noGrp="1"/>
          </p:cNvSpPr>
          <p:nvPr>
            <p:ph type="dt" sz="half" idx="10"/>
          </p:nvPr>
        </p:nvSpPr>
        <p:spPr/>
        <p:txBody>
          <a:bodyPr/>
          <a:lstStyle/>
          <a:p>
            <a:pPr>
              <a:defRPr/>
            </a:pPr>
            <a:r>
              <a:rPr lang="en-US" smtClean="0"/>
              <a:t>2016</a:t>
            </a:r>
            <a:endParaRPr lang="en-US"/>
          </a:p>
        </p:txBody>
      </p:sp>
      <p:sp>
        <p:nvSpPr>
          <p:cNvPr id="9" name="Slide Number Placeholder 8"/>
          <p:cNvSpPr>
            <a:spLocks noGrp="1"/>
          </p:cNvSpPr>
          <p:nvPr>
            <p:ph type="sldNum" sz="quarter" idx="12"/>
          </p:nvPr>
        </p:nvSpPr>
        <p:spPr/>
        <p:txBody>
          <a:bodyPr/>
          <a:lstStyle/>
          <a:p>
            <a:pPr>
              <a:defRPr/>
            </a:pPr>
            <a:fld id="{DC1AC4EA-3827-407F-933D-E55B09AC8FFA}" type="slidenum">
              <a:rPr lang="en-US" smtClean="0"/>
              <a:pPr>
                <a:defRPr/>
              </a:pPr>
              <a:t>18</a:t>
            </a:fld>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486400" y="1496618"/>
            <a:ext cx="2833352" cy="5029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41717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0" y="-76200"/>
            <a:ext cx="9144000" cy="1554480"/>
          </a:xfrm>
          <a:solidFill>
            <a:srgbClr val="800000"/>
          </a:solidFill>
        </p:spPr>
        <p:txBody>
          <a:bodyPr/>
          <a:lstStyle/>
          <a:p>
            <a:pPr marL="457200" eaLnBrk="1" hangingPunct="1">
              <a:defRPr/>
            </a:pPr>
            <a:r>
              <a:rPr lang="en-US" dirty="0" smtClean="0">
                <a:solidFill>
                  <a:schemeClr val="bg1"/>
                </a:solidFill>
                <a:effectLst>
                  <a:outerShdw blurRad="38100" dist="38100" dir="2700000" algn="tl">
                    <a:srgbClr val="000000"/>
                  </a:outerShdw>
                </a:effectLst>
                <a:latin typeface="Trebuchet MS" pitchFamily="34" charset="0"/>
              </a:rPr>
              <a:t>Exercises for Practice</a:t>
            </a:r>
          </a:p>
        </p:txBody>
      </p:sp>
      <p:sp>
        <p:nvSpPr>
          <p:cNvPr id="53251" name="Rectangle 3"/>
          <p:cNvSpPr>
            <a:spLocks noGrp="1" noChangeArrowheads="1"/>
          </p:cNvSpPr>
          <p:nvPr>
            <p:ph idx="1"/>
          </p:nvPr>
        </p:nvSpPr>
        <p:spPr>
          <a:xfrm>
            <a:off x="457200" y="2057400"/>
            <a:ext cx="8229600" cy="4525963"/>
          </a:xfrm>
        </p:spPr>
        <p:txBody>
          <a:bodyPr>
            <a:normAutofit/>
          </a:bodyPr>
          <a:lstStyle/>
          <a:p>
            <a:pPr eaLnBrk="1" hangingPunct="1"/>
            <a:r>
              <a:rPr lang="en-US" sz="2800" dirty="0" smtClean="0">
                <a:latin typeface="Trebuchet MS" pitchFamily="34" charset="0"/>
              </a:rPr>
              <a:t>Epocrates PDA:  lisinopril, metformin, Tylenol Cold and Flu Severe, and hydrochlorothiazide </a:t>
            </a:r>
          </a:p>
          <a:p>
            <a:r>
              <a:rPr lang="en-US" sz="2800" dirty="0">
                <a:latin typeface="Trebuchet MS" pitchFamily="34" charset="0"/>
              </a:rPr>
              <a:t>Add </a:t>
            </a:r>
            <a:r>
              <a:rPr lang="en-US" sz="2800" dirty="0" smtClean="0">
                <a:latin typeface="Trebuchet MS" pitchFamily="34" charset="0"/>
              </a:rPr>
              <a:t>lithium </a:t>
            </a:r>
          </a:p>
          <a:p>
            <a:endParaRPr lang="en-US" sz="2800" dirty="0">
              <a:latin typeface="Trebuchet MS" pitchFamily="34" charset="0"/>
            </a:endParaRPr>
          </a:p>
          <a:p>
            <a:r>
              <a:rPr lang="en-US" sz="2800" dirty="0" err="1" smtClean="0">
                <a:latin typeface="Trebuchet MS" pitchFamily="34" charset="0"/>
              </a:rPr>
              <a:t>Peds</a:t>
            </a:r>
            <a:r>
              <a:rPr lang="en-US" sz="2800" dirty="0" smtClean="0">
                <a:latin typeface="Trebuchet MS" pitchFamily="34" charset="0"/>
              </a:rPr>
              <a:t> example: isoniazid, rifampin, ethambutol, acetaminophen</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2A48C8A8-4D13-4900-8D24-E1FE056F07B7}" type="slidenum">
              <a:rPr lang="en-US" smtClean="0"/>
              <a:pPr>
                <a:defRPr/>
              </a:pPr>
              <a:t>19</a:t>
            </a:fld>
            <a:endParaRPr lang="en-US"/>
          </a:p>
        </p:txBody>
      </p:sp>
    </p:spTree>
    <p:extLst>
      <p:ext uri="{BB962C8B-B14F-4D97-AF65-F5344CB8AC3E}">
        <p14:creationId xmlns:p14="http://schemas.microsoft.com/office/powerpoint/2010/main" val="181563165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hangingPunct="1">
              <a:defRPr/>
            </a:pPr>
            <a:r>
              <a:rPr lang="en-US" sz="4000" dirty="0" smtClean="0">
                <a:latin typeface="Trebuchet MS" pitchFamily="34" charset="0"/>
              </a:rPr>
              <a:t/>
            </a:r>
            <a:br>
              <a:rPr lang="en-US" sz="4000" dirty="0" smtClean="0">
                <a:latin typeface="Trebuchet MS" pitchFamily="34" charset="0"/>
              </a:rPr>
            </a:br>
            <a:r>
              <a:rPr lang="en-US" sz="4000" dirty="0" smtClean="0">
                <a:latin typeface="Trebuchet MS" pitchFamily="34" charset="0"/>
              </a:rPr>
              <a:t>Objectives</a:t>
            </a:r>
            <a:r>
              <a:rPr lang="en-US" sz="4000" i="1" dirty="0" smtClean="0">
                <a:latin typeface="Trebuchet MS" pitchFamily="34" charset="0"/>
              </a:rPr>
              <a:t/>
            </a:r>
            <a:br>
              <a:rPr lang="en-US" sz="4000" i="1" dirty="0" smtClean="0">
                <a:latin typeface="Trebuchet MS" pitchFamily="34" charset="0"/>
              </a:rPr>
            </a:br>
            <a:endParaRPr lang="en-US" sz="4000" i="1" dirty="0" smtClean="0">
              <a:latin typeface="Trebuchet MS" pitchFamily="34" charset="0"/>
            </a:endParaRPr>
          </a:p>
        </p:txBody>
      </p:sp>
      <p:sp>
        <p:nvSpPr>
          <p:cNvPr id="4099" name="Rectangle 3"/>
          <p:cNvSpPr>
            <a:spLocks noGrp="1" noChangeArrowheads="1"/>
          </p:cNvSpPr>
          <p:nvPr>
            <p:ph idx="1"/>
          </p:nvPr>
        </p:nvSpPr>
        <p:spPr>
          <a:xfrm>
            <a:off x="457200" y="1752599"/>
            <a:ext cx="8229600" cy="4994883"/>
          </a:xfrm>
        </p:spPr>
        <p:txBody>
          <a:bodyPr/>
          <a:lstStyle/>
          <a:p>
            <a:pPr eaLnBrk="1" hangingPunct="1">
              <a:lnSpc>
                <a:spcPct val="80000"/>
              </a:lnSpc>
            </a:pPr>
            <a:r>
              <a:rPr lang="en-US" sz="2900" dirty="0" smtClean="0">
                <a:latin typeface="Trebuchet MS" pitchFamily="34" charset="0"/>
              </a:rPr>
              <a:t>Find the Drug Reference Library web page</a:t>
            </a:r>
          </a:p>
          <a:p>
            <a:pPr eaLnBrk="1" hangingPunct="1">
              <a:lnSpc>
                <a:spcPct val="80000"/>
              </a:lnSpc>
            </a:pPr>
            <a:r>
              <a:rPr lang="en-US" sz="2900" dirty="0" smtClean="0">
                <a:latin typeface="Trebuchet MS" pitchFamily="34" charset="0"/>
              </a:rPr>
              <a:t>Identify </a:t>
            </a:r>
            <a:r>
              <a:rPr lang="en-US" sz="2900" b="1" dirty="0" smtClean="0">
                <a:latin typeface="Trebuchet MS" pitchFamily="34" charset="0"/>
              </a:rPr>
              <a:t>teaching opportunities </a:t>
            </a:r>
            <a:r>
              <a:rPr lang="en-US" sz="2900" dirty="0" smtClean="0">
                <a:latin typeface="Trebuchet MS" pitchFamily="34" charset="0"/>
              </a:rPr>
              <a:t>for medical students around drug questions</a:t>
            </a:r>
          </a:p>
          <a:p>
            <a:pPr eaLnBrk="1" hangingPunct="1">
              <a:lnSpc>
                <a:spcPct val="80000"/>
              </a:lnSpc>
            </a:pPr>
            <a:r>
              <a:rPr lang="en-US" sz="2900" dirty="0" smtClean="0">
                <a:latin typeface="Trebuchet MS" pitchFamily="34" charset="0"/>
              </a:rPr>
              <a:t>Locate basic prescription, OTC and herbal </a:t>
            </a:r>
            <a:r>
              <a:rPr lang="en-US" sz="2900" b="1" dirty="0" smtClean="0">
                <a:latin typeface="Trebuchet MS" pitchFamily="34" charset="0"/>
              </a:rPr>
              <a:t>drug information</a:t>
            </a:r>
            <a:r>
              <a:rPr lang="en-US" sz="2900" dirty="0" smtClean="0">
                <a:latin typeface="Trebuchet MS" pitchFamily="34" charset="0"/>
              </a:rPr>
              <a:t> (dosage, indication, etc.) online and on the PDA</a:t>
            </a:r>
          </a:p>
          <a:p>
            <a:pPr eaLnBrk="1" hangingPunct="1">
              <a:lnSpc>
                <a:spcPct val="80000"/>
              </a:lnSpc>
            </a:pPr>
            <a:r>
              <a:rPr lang="en-US" sz="2900" dirty="0" smtClean="0">
                <a:latin typeface="Trebuchet MS" pitchFamily="34" charset="0"/>
              </a:rPr>
              <a:t>Identify the types of information and tools in the resources</a:t>
            </a:r>
          </a:p>
          <a:p>
            <a:pPr eaLnBrk="1" hangingPunct="1">
              <a:lnSpc>
                <a:spcPct val="80000"/>
              </a:lnSpc>
            </a:pPr>
            <a:r>
              <a:rPr lang="en-US" sz="2900" dirty="0" smtClean="0">
                <a:latin typeface="Trebuchet MS" pitchFamily="34" charset="0"/>
              </a:rPr>
              <a:t>Utilize</a:t>
            </a:r>
            <a:r>
              <a:rPr lang="en-US" sz="2900" b="1" dirty="0" smtClean="0">
                <a:latin typeface="Trebuchet MS" pitchFamily="34" charset="0"/>
              </a:rPr>
              <a:t> drug tools </a:t>
            </a:r>
            <a:r>
              <a:rPr lang="en-US" sz="2900" dirty="0" smtClean="0">
                <a:latin typeface="Trebuchet MS" pitchFamily="34" charset="0"/>
              </a:rPr>
              <a:t>(interactions, calculators, pill ID, …)</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2A48C8A8-4D13-4900-8D24-E1FE056F07B7}" type="slidenum">
              <a:rPr lang="en-US" smtClean="0"/>
              <a:pPr>
                <a:defRPr/>
              </a:pPr>
              <a:t>2</a:t>
            </a:fld>
            <a:endParaRPr lang="en-US"/>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676400" y="369277"/>
            <a:ext cx="7010400" cy="1143000"/>
          </a:xfrm>
        </p:spPr>
        <p:txBody>
          <a:bodyPr/>
          <a:lstStyle/>
          <a:p>
            <a:pPr eaLnBrk="1" hangingPunct="1">
              <a:defRPr/>
            </a:pPr>
            <a:r>
              <a:rPr lang="en-US" dirty="0" smtClean="0">
                <a:latin typeface="Trebuchet MS" pitchFamily="34" charset="0"/>
              </a:rPr>
              <a:t>Epocrates Formularies</a:t>
            </a:r>
          </a:p>
        </p:txBody>
      </p:sp>
      <p:sp>
        <p:nvSpPr>
          <p:cNvPr id="44036" name="Rectangle 3"/>
          <p:cNvSpPr>
            <a:spLocks noGrp="1" noChangeArrowheads="1"/>
          </p:cNvSpPr>
          <p:nvPr>
            <p:ph idx="1"/>
          </p:nvPr>
        </p:nvSpPr>
        <p:spPr>
          <a:xfrm>
            <a:off x="457200" y="1600200"/>
            <a:ext cx="5181600" cy="4876800"/>
          </a:xfrm>
        </p:spPr>
        <p:txBody>
          <a:bodyPr>
            <a:normAutofit/>
          </a:bodyPr>
          <a:lstStyle/>
          <a:p>
            <a:pPr eaLnBrk="1" hangingPunct="1"/>
            <a:r>
              <a:rPr lang="en-US" sz="2800" dirty="0" smtClean="0">
                <a:latin typeface="Trebuchet MS" pitchFamily="34" charset="0"/>
              </a:rPr>
              <a:t>All available online</a:t>
            </a:r>
          </a:p>
          <a:p>
            <a:pPr eaLnBrk="1" hangingPunct="1"/>
            <a:r>
              <a:rPr lang="en-US" sz="2800" dirty="0" smtClean="0">
                <a:latin typeface="Trebuchet MS" pitchFamily="34" charset="0"/>
              </a:rPr>
              <a:t>Must select payers to put on mobile devices</a:t>
            </a:r>
          </a:p>
          <a:p>
            <a:pPr lvl="1"/>
            <a:r>
              <a:rPr lang="en-US" sz="2400" dirty="0" smtClean="0">
                <a:latin typeface="Trebuchet MS" pitchFamily="34" charset="0"/>
              </a:rPr>
              <a:t>Go to Epocrates.com</a:t>
            </a:r>
          </a:p>
          <a:p>
            <a:pPr lvl="1"/>
            <a:r>
              <a:rPr lang="en-US" sz="2400" dirty="0" smtClean="0">
                <a:latin typeface="Trebuchet MS" pitchFamily="34" charset="0"/>
              </a:rPr>
              <a:t>Manage My Account</a:t>
            </a:r>
          </a:p>
          <a:p>
            <a:pPr lvl="1"/>
            <a:r>
              <a:rPr lang="en-US" sz="2400" dirty="0" smtClean="0">
                <a:latin typeface="Trebuchet MS" pitchFamily="34" charset="0"/>
              </a:rPr>
              <a:t>Pick Formularies</a:t>
            </a:r>
          </a:p>
          <a:p>
            <a:pPr lvl="1"/>
            <a:r>
              <a:rPr lang="en-US" sz="2400" dirty="0" smtClean="0">
                <a:latin typeface="Trebuchet MS" pitchFamily="34" charset="0"/>
              </a:rPr>
              <a:t>Sync/update to add</a:t>
            </a:r>
          </a:p>
          <a:p>
            <a:r>
              <a:rPr lang="en-US" sz="2800" dirty="0" smtClean="0">
                <a:solidFill>
                  <a:schemeClr val="tx2"/>
                </a:solidFill>
                <a:latin typeface="Trebuchet MS" pitchFamily="34" charset="0"/>
              </a:rPr>
              <a:t>Teaching Opportunity</a:t>
            </a:r>
          </a:p>
          <a:p>
            <a:pPr lvl="1"/>
            <a:r>
              <a:rPr lang="en-US" sz="2400" dirty="0" smtClean="0">
                <a:solidFill>
                  <a:schemeClr val="tx2"/>
                </a:solidFill>
                <a:latin typeface="Trebuchet MS" pitchFamily="34" charset="0"/>
              </a:rPr>
              <a:t>Find alternatives </a:t>
            </a:r>
          </a:p>
          <a:p>
            <a:pPr lvl="1"/>
            <a:r>
              <a:rPr lang="en-US" sz="2400" dirty="0" smtClean="0">
                <a:solidFill>
                  <a:schemeClr val="tx2"/>
                </a:solidFill>
                <a:latin typeface="Trebuchet MS" pitchFamily="34" charset="0"/>
              </a:rPr>
              <a:t>Discuss considerations</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2A48C8A8-4D13-4900-8D24-E1FE056F07B7}" type="slidenum">
              <a:rPr lang="en-US" smtClean="0"/>
              <a:pPr>
                <a:defRPr/>
              </a:pPr>
              <a:t>20</a:t>
            </a:fld>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867400" y="1447800"/>
            <a:ext cx="2704564" cy="4800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889150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Medscape Mobile Version</a:t>
            </a:r>
            <a:endParaRPr lang="en-US" dirty="0"/>
          </a:p>
        </p:txBody>
      </p:sp>
      <p:sp>
        <p:nvSpPr>
          <p:cNvPr id="5" name="Content Placeholder 4"/>
          <p:cNvSpPr>
            <a:spLocks noGrp="1"/>
          </p:cNvSpPr>
          <p:nvPr>
            <p:ph idx="1"/>
          </p:nvPr>
        </p:nvSpPr>
        <p:spPr/>
        <p:txBody>
          <a:bodyPr/>
          <a:lstStyle/>
          <a:p>
            <a:r>
              <a:rPr lang="en-US" dirty="0" smtClean="0"/>
              <a:t>Now contains formularies</a:t>
            </a:r>
          </a:p>
          <a:p>
            <a:endParaRPr lang="en-US" dirty="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D623895B-B9B0-4205-AFE6-13A6ABF7A87F}" type="slidenum">
              <a:rPr lang="en-US" smtClean="0"/>
              <a:pPr>
                <a:defRPr/>
              </a:pPr>
              <a:t>21</a:t>
            </a:fld>
            <a:endParaRPr lang="en-US"/>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743200"/>
            <a:ext cx="1457325" cy="1801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nancy.clark\Dropbox\Camera Uploads\2014-05-22 16.55.02.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791200" y="1447800"/>
            <a:ext cx="2847662" cy="505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ight Arrow 6"/>
          <p:cNvSpPr/>
          <p:nvPr/>
        </p:nvSpPr>
        <p:spPr>
          <a:xfrm>
            <a:off x="4724400" y="4724400"/>
            <a:ext cx="1066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64605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0" y="0"/>
            <a:ext cx="9144000" cy="1554480"/>
          </a:xfrm>
          <a:solidFill>
            <a:srgbClr val="800000"/>
          </a:solidFill>
        </p:spPr>
        <p:txBody>
          <a:bodyPr/>
          <a:lstStyle/>
          <a:p>
            <a:pPr marL="457200" eaLnBrk="1" hangingPunct="1">
              <a:defRPr/>
            </a:pPr>
            <a:r>
              <a:rPr lang="en-US" dirty="0" smtClean="0">
                <a:solidFill>
                  <a:schemeClr val="bg1"/>
                </a:solidFill>
                <a:effectLst>
                  <a:outerShdw blurRad="38100" dist="38100" dir="2700000" algn="tl">
                    <a:srgbClr val="000000"/>
                  </a:outerShdw>
                </a:effectLst>
                <a:latin typeface="Trebuchet MS" pitchFamily="34" charset="0"/>
              </a:rPr>
              <a:t>Exercises for Practice</a:t>
            </a:r>
          </a:p>
        </p:txBody>
      </p:sp>
      <p:sp>
        <p:nvSpPr>
          <p:cNvPr id="45059" name="Rectangle 3"/>
          <p:cNvSpPr>
            <a:spLocks noGrp="1" noChangeArrowheads="1"/>
          </p:cNvSpPr>
          <p:nvPr>
            <p:ph idx="1"/>
          </p:nvPr>
        </p:nvSpPr>
        <p:spPr>
          <a:xfrm>
            <a:off x="228600" y="1905000"/>
            <a:ext cx="8686800" cy="4525963"/>
          </a:xfrm>
        </p:spPr>
        <p:txBody>
          <a:bodyPr>
            <a:normAutofit/>
          </a:bodyPr>
          <a:lstStyle/>
          <a:p>
            <a:pPr eaLnBrk="1" hangingPunct="1">
              <a:lnSpc>
                <a:spcPct val="90000"/>
              </a:lnSpc>
            </a:pPr>
            <a:r>
              <a:rPr lang="en-US" sz="2800" dirty="0" smtClean="0">
                <a:latin typeface="Trebuchet MS" pitchFamily="34" charset="0"/>
              </a:rPr>
              <a:t>Using </a:t>
            </a:r>
            <a:r>
              <a:rPr lang="en-US" sz="2800" b="1" dirty="0" smtClean="0">
                <a:latin typeface="Trebuchet MS" pitchFamily="34" charset="0"/>
              </a:rPr>
              <a:t>Formulary Tools on Epocrates online or app</a:t>
            </a:r>
            <a:endParaRPr lang="en-US" sz="2800" dirty="0" smtClean="0">
              <a:latin typeface="Trebuchet MS" pitchFamily="34" charset="0"/>
            </a:endParaRPr>
          </a:p>
          <a:p>
            <a:pPr eaLnBrk="1" hangingPunct="1"/>
            <a:r>
              <a:rPr lang="en-US" sz="2800" dirty="0" smtClean="0">
                <a:latin typeface="Trebuchet MS" pitchFamily="34" charset="0"/>
              </a:rPr>
              <a:t>I have a patient with H. Pylori who has BCBS of GA 3 Tier who needs a low copay.  </a:t>
            </a:r>
            <a:r>
              <a:rPr lang="en-US" sz="2800" i="1" dirty="0" smtClean="0">
                <a:latin typeface="Trebuchet MS" pitchFamily="34" charset="0"/>
              </a:rPr>
              <a:t>Which of the treatments are covered by BCBS low copay?  </a:t>
            </a:r>
            <a:r>
              <a:rPr lang="en-US" sz="2800" dirty="0" smtClean="0">
                <a:latin typeface="Trebuchet MS" pitchFamily="34" charset="0"/>
              </a:rPr>
              <a:t/>
            </a:r>
            <a:br>
              <a:rPr lang="en-US" sz="2800" dirty="0" smtClean="0">
                <a:latin typeface="Trebuchet MS" pitchFamily="34" charset="0"/>
              </a:rPr>
            </a:br>
            <a:r>
              <a:rPr lang="en-US" sz="2800" dirty="0" smtClean="0">
                <a:latin typeface="Trebuchet MS" pitchFamily="34" charset="0"/>
              </a:rPr>
              <a:t>Look up drugs by class &gt; gastrointestinal&gt;                H. Pylori.</a:t>
            </a:r>
          </a:p>
          <a:p>
            <a:pPr eaLnBrk="1" hangingPunct="1"/>
            <a:r>
              <a:rPr lang="en-US" sz="2800" dirty="0" smtClean="0">
                <a:latin typeface="Trebuchet MS" pitchFamily="34" charset="0"/>
              </a:rPr>
              <a:t>I have a depressed patient with no health insurance who is indigent.  </a:t>
            </a:r>
            <a:r>
              <a:rPr lang="en-US" sz="2800" i="1" dirty="0" smtClean="0">
                <a:latin typeface="Trebuchet MS" pitchFamily="34" charset="0"/>
              </a:rPr>
              <a:t>Which SSRI can they get for $4 at Target?</a:t>
            </a:r>
          </a:p>
          <a:p>
            <a:pPr marL="0" indent="0" eaLnBrk="1" hangingPunct="1">
              <a:buNone/>
            </a:pPr>
            <a:r>
              <a:rPr lang="en-US" sz="2400" dirty="0" smtClean="0">
                <a:latin typeface="Trebuchet MS" pitchFamily="34" charset="0"/>
              </a:rPr>
              <a:t> </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2A48C8A8-4D13-4900-8D24-E1FE056F07B7}" type="slidenum">
              <a:rPr lang="en-US" smtClean="0"/>
              <a:pPr>
                <a:defRPr/>
              </a:pPr>
              <a:t>22</a:t>
            </a:fld>
            <a:endParaRPr lang="en-US"/>
          </a:p>
        </p:txBody>
      </p:sp>
    </p:spTree>
    <p:extLst>
      <p:ext uri="{BB962C8B-B14F-4D97-AF65-F5344CB8AC3E}">
        <p14:creationId xmlns:p14="http://schemas.microsoft.com/office/powerpoint/2010/main" val="4637578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76200"/>
            <a:ext cx="9144000" cy="1554480"/>
          </a:xfrm>
          <a:solidFill>
            <a:srgbClr val="800000"/>
          </a:solidFill>
        </p:spPr>
        <p:txBody>
          <a:bodyPr/>
          <a:lstStyle/>
          <a:p>
            <a:pPr marL="457200" eaLnBrk="1" hangingPunct="1">
              <a:defRPr/>
            </a:pPr>
            <a:r>
              <a:rPr lang="en-US" dirty="0" smtClean="0">
                <a:solidFill>
                  <a:schemeClr val="bg1"/>
                </a:solidFill>
                <a:effectLst>
                  <a:outerShdw blurRad="38100" dist="38100" dir="2700000" algn="tl">
                    <a:srgbClr val="000000"/>
                  </a:outerShdw>
                </a:effectLst>
                <a:latin typeface="Trebuchet MS" pitchFamily="34" charset="0"/>
              </a:rPr>
              <a:t>Exercises for Practice</a:t>
            </a:r>
          </a:p>
        </p:txBody>
      </p:sp>
      <p:sp>
        <p:nvSpPr>
          <p:cNvPr id="3" name="Content Placeholder 2"/>
          <p:cNvSpPr>
            <a:spLocks noGrp="1"/>
          </p:cNvSpPr>
          <p:nvPr>
            <p:ph idx="1"/>
          </p:nvPr>
        </p:nvSpPr>
        <p:spPr>
          <a:xfrm>
            <a:off x="457200" y="2063260"/>
            <a:ext cx="8229600" cy="4525963"/>
          </a:xfrm>
        </p:spPr>
        <p:txBody>
          <a:bodyPr>
            <a:normAutofit/>
          </a:bodyPr>
          <a:lstStyle/>
          <a:p>
            <a:r>
              <a:rPr lang="en-US" sz="2800" dirty="0">
                <a:latin typeface="Trebuchet MS" pitchFamily="34" charset="0"/>
              </a:rPr>
              <a:t>A 65 </a:t>
            </a:r>
            <a:r>
              <a:rPr lang="en-US" sz="2800" dirty="0" smtClean="0">
                <a:latin typeface="Trebuchet MS" pitchFamily="34" charset="0"/>
              </a:rPr>
              <a:t>year-old </a:t>
            </a:r>
            <a:r>
              <a:rPr lang="en-US" sz="2800" dirty="0">
                <a:latin typeface="Trebuchet MS" pitchFamily="34" charset="0"/>
              </a:rPr>
              <a:t>female with osteoporosis is on Boniva. She has recently changed to AARP Medicare Complete MA.  </a:t>
            </a:r>
            <a:r>
              <a:rPr lang="en-US" sz="2800" i="1" dirty="0">
                <a:latin typeface="Trebuchet MS" pitchFamily="34" charset="0"/>
              </a:rPr>
              <a:t>Can she continue taking Boniva? Are there lower cost choices? </a:t>
            </a:r>
            <a:endParaRPr lang="en-US" sz="2800" i="1" dirty="0" smtClean="0">
              <a:latin typeface="Trebuchet MS" pitchFamily="34" charset="0"/>
            </a:endParaRPr>
          </a:p>
          <a:p>
            <a:endParaRPr lang="en-US" sz="2800" dirty="0">
              <a:latin typeface="Trebuchet MS" pitchFamily="34" charset="0"/>
            </a:endParaRP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2A48C8A8-4D13-4900-8D24-E1FE056F07B7}" type="slidenum">
              <a:rPr lang="en-US" smtClean="0"/>
              <a:pPr>
                <a:defRPr/>
              </a:pPr>
              <a:t>23</a:t>
            </a:fld>
            <a:endParaRPr lang="en-US"/>
          </a:p>
        </p:txBody>
      </p:sp>
    </p:spTree>
    <p:extLst>
      <p:ext uri="{BB962C8B-B14F-4D97-AF65-F5344CB8AC3E}">
        <p14:creationId xmlns:p14="http://schemas.microsoft.com/office/powerpoint/2010/main" val="60295689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rebuchet MS" pitchFamily="34" charset="0"/>
              </a:rPr>
              <a:t> Epocrates Pill Identifier</a:t>
            </a:r>
            <a:endParaRPr lang="en-US" dirty="0">
              <a:latin typeface="Trebuchet MS" pitchFamily="34" charset="0"/>
            </a:endParaRPr>
          </a:p>
        </p:txBody>
      </p:sp>
      <p:sp>
        <p:nvSpPr>
          <p:cNvPr id="9" name="Content Placeholder 8"/>
          <p:cNvSpPr>
            <a:spLocks noGrp="1"/>
          </p:cNvSpPr>
          <p:nvPr>
            <p:ph sz="half" idx="1"/>
          </p:nvPr>
        </p:nvSpPr>
        <p:spPr/>
        <p:txBody>
          <a:bodyPr/>
          <a:lstStyle/>
          <a:p>
            <a:r>
              <a:rPr lang="en-US" dirty="0" smtClean="0"/>
              <a:t>Brand names easy</a:t>
            </a:r>
          </a:p>
          <a:p>
            <a:r>
              <a:rPr lang="en-US" dirty="0" smtClean="0"/>
              <a:t>Generics iffy</a:t>
            </a:r>
          </a:p>
          <a:p>
            <a:r>
              <a:rPr lang="en-US" dirty="0" smtClean="0">
                <a:solidFill>
                  <a:schemeClr val="tx2"/>
                </a:solidFill>
              </a:rPr>
              <a:t>Teaching opportunity</a:t>
            </a:r>
          </a:p>
          <a:p>
            <a:pPr lvl="1"/>
            <a:r>
              <a:rPr lang="en-US" dirty="0" smtClean="0">
                <a:solidFill>
                  <a:schemeClr val="tx2"/>
                </a:solidFill>
              </a:rPr>
              <a:t>Sack of pills</a:t>
            </a:r>
          </a:p>
          <a:p>
            <a:pPr lvl="1"/>
            <a:r>
              <a:rPr lang="en-US" dirty="0" smtClean="0">
                <a:solidFill>
                  <a:schemeClr val="tx2"/>
                </a:solidFill>
              </a:rPr>
              <a:t>Use different resources</a:t>
            </a:r>
          </a:p>
          <a:p>
            <a:pPr lvl="1"/>
            <a:r>
              <a:rPr lang="en-US" dirty="0" smtClean="0">
                <a:solidFill>
                  <a:schemeClr val="tx2"/>
                </a:solidFill>
              </a:rPr>
              <a:t>Imprints work best</a:t>
            </a:r>
          </a:p>
          <a:p>
            <a:pPr lvl="1"/>
            <a:r>
              <a:rPr lang="en-US" dirty="0" smtClean="0">
                <a:solidFill>
                  <a:schemeClr val="tx2"/>
                </a:solidFill>
              </a:rPr>
              <a:t>If Epocrates doesn’t have it, try </a:t>
            </a:r>
            <a:r>
              <a:rPr lang="en-US" dirty="0" err="1" smtClean="0">
                <a:solidFill>
                  <a:schemeClr val="tx2"/>
                </a:solidFill>
              </a:rPr>
              <a:t>Pepid</a:t>
            </a:r>
            <a:r>
              <a:rPr lang="en-US" dirty="0" smtClean="0">
                <a:solidFill>
                  <a:schemeClr val="tx2"/>
                </a:solidFill>
              </a:rPr>
              <a:t> or Facts and Comparisons</a:t>
            </a:r>
          </a:p>
          <a:p>
            <a:pPr lvl="1"/>
            <a:endParaRPr lang="en-US" dirty="0"/>
          </a:p>
        </p:txBody>
      </p:sp>
      <p:sp>
        <p:nvSpPr>
          <p:cNvPr id="10" name="Content Placeholder 9"/>
          <p:cNvSpPr>
            <a:spLocks noGrp="1"/>
          </p:cNvSpPr>
          <p:nvPr>
            <p:ph sz="half" idx="2"/>
          </p:nvPr>
        </p:nvSpPr>
        <p:spPr/>
        <p:txBody>
          <a:bodyPr/>
          <a:lstStyle/>
          <a:p>
            <a:endParaRPr lang="en-US"/>
          </a:p>
        </p:txBody>
      </p:sp>
      <p:sp>
        <p:nvSpPr>
          <p:cNvPr id="7" name="Date Placeholder 6"/>
          <p:cNvSpPr>
            <a:spLocks noGrp="1"/>
          </p:cNvSpPr>
          <p:nvPr>
            <p:ph type="dt" sz="half" idx="10"/>
          </p:nvPr>
        </p:nvSpPr>
        <p:spPr/>
        <p:txBody>
          <a:bodyPr/>
          <a:lstStyle/>
          <a:p>
            <a:pPr>
              <a:defRPr/>
            </a:pPr>
            <a:r>
              <a:rPr lang="en-US" smtClean="0"/>
              <a:t>2016</a:t>
            </a:r>
            <a:endParaRPr lang="en-US"/>
          </a:p>
        </p:txBody>
      </p:sp>
      <p:sp>
        <p:nvSpPr>
          <p:cNvPr id="8" name="Slide Number Placeholder 7"/>
          <p:cNvSpPr>
            <a:spLocks noGrp="1"/>
          </p:cNvSpPr>
          <p:nvPr>
            <p:ph type="sldNum" sz="quarter" idx="12"/>
          </p:nvPr>
        </p:nvSpPr>
        <p:spPr/>
        <p:txBody>
          <a:bodyPr/>
          <a:lstStyle/>
          <a:p>
            <a:pPr>
              <a:defRPr/>
            </a:pPr>
            <a:fld id="{DC1AC4EA-3827-407F-933D-E55B09AC8FFA}" type="slidenum">
              <a:rPr lang="en-US" smtClean="0"/>
              <a:pPr>
                <a:defRPr/>
              </a:pPr>
              <a:t>24</a:t>
            </a:fld>
            <a:endParaRPr lang="en-US"/>
          </a:p>
        </p:txBody>
      </p:sp>
      <p:pic>
        <p:nvPicPr>
          <p:cNvPr id="3" name="Picture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431879" y="1540519"/>
            <a:ext cx="2730321" cy="4846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041484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9144000" cy="1554480"/>
          </a:xfrm>
          <a:solidFill>
            <a:srgbClr val="800000"/>
          </a:solidFill>
        </p:spPr>
        <p:txBody>
          <a:bodyPr/>
          <a:lstStyle/>
          <a:p>
            <a:pPr marL="457200" eaLnBrk="1" hangingPunct="1">
              <a:defRPr/>
            </a:pPr>
            <a:r>
              <a:rPr lang="en-US" dirty="0" smtClean="0">
                <a:solidFill>
                  <a:schemeClr val="bg1"/>
                </a:solidFill>
                <a:effectLst>
                  <a:outerShdw blurRad="38100" dist="38100" dir="2700000" algn="tl">
                    <a:srgbClr val="000000"/>
                  </a:outerShdw>
                </a:effectLst>
                <a:latin typeface="Trebuchet MS" pitchFamily="34" charset="0"/>
              </a:rPr>
              <a:t>Exercises for Practice</a:t>
            </a:r>
          </a:p>
        </p:txBody>
      </p:sp>
      <p:sp>
        <p:nvSpPr>
          <p:cNvPr id="57347" name="Content Placeholder 3"/>
          <p:cNvSpPr>
            <a:spLocks noGrp="1"/>
          </p:cNvSpPr>
          <p:nvPr>
            <p:ph idx="1"/>
          </p:nvPr>
        </p:nvSpPr>
        <p:spPr>
          <a:xfrm>
            <a:off x="381000" y="1981199"/>
            <a:ext cx="8229600" cy="1371601"/>
          </a:xfrm>
        </p:spPr>
        <p:txBody>
          <a:bodyPr/>
          <a:lstStyle/>
          <a:p>
            <a:r>
              <a:rPr lang="en-US" i="1" dirty="0" smtClean="0">
                <a:latin typeface="Trebuchet MS" pitchFamily="34" charset="0"/>
              </a:rPr>
              <a:t>What is this pill?</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64519" y="2537517"/>
            <a:ext cx="5414962" cy="4132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2A48C8A8-4D13-4900-8D24-E1FE056F07B7}" type="slidenum">
              <a:rPr lang="en-US" smtClean="0"/>
              <a:pPr>
                <a:defRPr/>
              </a:pPr>
              <a:t>25</a:t>
            </a:fld>
            <a:endParaRPr lang="en-US"/>
          </a:p>
        </p:txBody>
      </p:sp>
    </p:spTree>
    <p:extLst>
      <p:ext uri="{BB962C8B-B14F-4D97-AF65-F5344CB8AC3E}">
        <p14:creationId xmlns:p14="http://schemas.microsoft.com/office/powerpoint/2010/main" val="125764803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Trebuchet MS" pitchFamily="34" charset="0"/>
              </a:rPr>
              <a:t>Epocrates Tables</a:t>
            </a:r>
            <a:endParaRPr lang="en-US" dirty="0">
              <a:latin typeface="Trebuchet MS" pitchFamily="34" charset="0"/>
            </a:endParaRPr>
          </a:p>
        </p:txBody>
      </p:sp>
      <p:sp>
        <p:nvSpPr>
          <p:cNvPr id="7" name="Content Placeholder 6"/>
          <p:cNvSpPr>
            <a:spLocks noGrp="1"/>
          </p:cNvSpPr>
          <p:nvPr>
            <p:ph sz="half" idx="1"/>
          </p:nvPr>
        </p:nvSpPr>
        <p:spPr/>
        <p:txBody>
          <a:bodyPr/>
          <a:lstStyle/>
          <a:p>
            <a:r>
              <a:rPr lang="en-US" dirty="0" smtClean="0">
                <a:solidFill>
                  <a:schemeClr val="tx2"/>
                </a:solidFill>
              </a:rPr>
              <a:t>Lots of teaching opportunities</a:t>
            </a:r>
          </a:p>
          <a:p>
            <a:pPr lvl="1"/>
            <a:r>
              <a:rPr lang="en-US" dirty="0" smtClean="0">
                <a:solidFill>
                  <a:schemeClr val="tx2"/>
                </a:solidFill>
              </a:rPr>
              <a:t>Vaccinations</a:t>
            </a:r>
          </a:p>
          <a:p>
            <a:pPr lvl="1"/>
            <a:r>
              <a:rPr lang="en-US" dirty="0" smtClean="0">
                <a:solidFill>
                  <a:schemeClr val="tx2"/>
                </a:solidFill>
              </a:rPr>
              <a:t>Drug/dose comparisons: topical steroids, opiates, ACE</a:t>
            </a:r>
          </a:p>
          <a:p>
            <a:pPr lvl="1"/>
            <a:endParaRPr lang="en-US" dirty="0"/>
          </a:p>
          <a:p>
            <a:pPr lvl="1"/>
            <a:r>
              <a:rPr lang="en-US" dirty="0" smtClean="0"/>
              <a:t>Give students time to look up </a:t>
            </a:r>
          </a:p>
          <a:p>
            <a:pPr lvl="1"/>
            <a:endParaRPr lang="en-US" dirty="0"/>
          </a:p>
        </p:txBody>
      </p:sp>
      <p:sp>
        <p:nvSpPr>
          <p:cNvPr id="8" name="Content Placeholder 7"/>
          <p:cNvSpPr>
            <a:spLocks noGrp="1"/>
          </p:cNvSpPr>
          <p:nvPr>
            <p:ph sz="half" idx="2"/>
          </p:nvPr>
        </p:nvSpPr>
        <p:spPr/>
        <p:txBody>
          <a:bodyPr/>
          <a:lstStyle/>
          <a:p>
            <a:endParaRPr lang="en-US"/>
          </a:p>
        </p:txBody>
      </p:sp>
      <p:sp>
        <p:nvSpPr>
          <p:cNvPr id="5" name="Date Placeholder 4"/>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DC1AC4EA-3827-407F-933D-E55B09AC8FFA}" type="slidenum">
              <a:rPr lang="en-US" smtClean="0"/>
              <a:pPr>
                <a:defRPr/>
              </a:pPr>
              <a:t>26</a:t>
            </a:fld>
            <a:endParaRPr lang="en-US"/>
          </a:p>
        </p:txBody>
      </p:sp>
      <p:pic>
        <p:nvPicPr>
          <p:cNvPr id="3" name="Picture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410200" y="1219200"/>
            <a:ext cx="2964287" cy="52616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190033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0" y="0"/>
            <a:ext cx="9144000" cy="1554480"/>
          </a:xfrm>
          <a:solidFill>
            <a:srgbClr val="800000"/>
          </a:solidFill>
        </p:spPr>
        <p:txBody>
          <a:bodyPr/>
          <a:lstStyle/>
          <a:p>
            <a:pPr marL="457200" eaLnBrk="1" hangingPunct="1">
              <a:defRPr/>
            </a:pPr>
            <a:r>
              <a:rPr lang="en-US" dirty="0" smtClean="0">
                <a:solidFill>
                  <a:schemeClr val="bg1"/>
                </a:solidFill>
                <a:effectLst>
                  <a:outerShdw blurRad="38100" dist="38100" dir="2700000" algn="tl">
                    <a:srgbClr val="000000"/>
                  </a:outerShdw>
                </a:effectLst>
                <a:latin typeface="Trebuchet MS" pitchFamily="34" charset="0"/>
              </a:rPr>
              <a:t>Exercises for Practice</a:t>
            </a:r>
          </a:p>
        </p:txBody>
      </p:sp>
      <p:sp>
        <p:nvSpPr>
          <p:cNvPr id="74755" name="Rectangle 3"/>
          <p:cNvSpPr>
            <a:spLocks noGrp="1" noChangeArrowheads="1"/>
          </p:cNvSpPr>
          <p:nvPr>
            <p:ph idx="1"/>
          </p:nvPr>
        </p:nvSpPr>
        <p:spPr>
          <a:xfrm>
            <a:off x="457200" y="2057400"/>
            <a:ext cx="8229600" cy="4525963"/>
          </a:xfrm>
        </p:spPr>
        <p:txBody>
          <a:bodyPr/>
          <a:lstStyle/>
          <a:p>
            <a:pPr eaLnBrk="1" hangingPunct="1"/>
            <a:r>
              <a:rPr lang="en-US" sz="2800" dirty="0" smtClean="0">
                <a:latin typeface="Trebuchet MS" pitchFamily="34" charset="0"/>
              </a:rPr>
              <a:t>Using any of the Immunizations tools:</a:t>
            </a:r>
          </a:p>
          <a:p>
            <a:pPr lvl="1"/>
            <a:r>
              <a:rPr lang="en-US" sz="2400" dirty="0" smtClean="0">
                <a:latin typeface="Trebuchet MS" pitchFamily="34" charset="0"/>
              </a:rPr>
              <a:t>Patient has planned a mission trip to Central America.  </a:t>
            </a:r>
            <a:r>
              <a:rPr lang="en-US" sz="2400" i="1" dirty="0" smtClean="0">
                <a:latin typeface="Trebuchet MS" pitchFamily="34" charset="0"/>
              </a:rPr>
              <a:t>What immunizations does she need? </a:t>
            </a:r>
          </a:p>
          <a:p>
            <a:pPr eaLnBrk="1" hangingPunct="1"/>
            <a:r>
              <a:rPr lang="en-US" sz="2800" dirty="0" smtClean="0">
                <a:latin typeface="Trebuchet MS" pitchFamily="34" charset="0"/>
              </a:rPr>
              <a:t>Patient has a rash on hands, likely contact derm, but 1% OTC hydrocortisone not working.  What topical steroid should we try next?</a:t>
            </a:r>
            <a:endParaRPr lang="en-US" sz="2800" i="1" dirty="0" smtClean="0">
              <a:latin typeface="Trebuchet MS" pitchFamily="34" charset="0"/>
            </a:endParaRP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2A48C8A8-4D13-4900-8D24-E1FE056F07B7}" type="slidenum">
              <a:rPr lang="en-US" smtClean="0"/>
              <a:pPr>
                <a:defRPr/>
              </a:pPr>
              <a:t>27</a:t>
            </a:fld>
            <a:endParaRPr lang="en-US"/>
          </a:p>
        </p:txBody>
      </p:sp>
    </p:spTree>
    <p:extLst>
      <p:ext uri="{BB962C8B-B14F-4D97-AF65-F5344CB8AC3E}">
        <p14:creationId xmlns:p14="http://schemas.microsoft.com/office/powerpoint/2010/main" val="276065731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sz="3600" dirty="0" smtClean="0">
                <a:latin typeface="Trebuchet MS" pitchFamily="34" charset="0"/>
              </a:rPr>
              <a:t>Epocrates Infectious Disease (ID) Tool</a:t>
            </a:r>
          </a:p>
        </p:txBody>
      </p:sp>
      <p:sp>
        <p:nvSpPr>
          <p:cNvPr id="10" name="Content Placeholder 9"/>
          <p:cNvSpPr>
            <a:spLocks noGrp="1"/>
          </p:cNvSpPr>
          <p:nvPr>
            <p:ph sz="half" idx="1"/>
          </p:nvPr>
        </p:nvSpPr>
        <p:spPr>
          <a:xfrm>
            <a:off x="457200" y="1673352"/>
            <a:ext cx="4800600" cy="4718304"/>
          </a:xfrm>
        </p:spPr>
        <p:txBody>
          <a:bodyPr>
            <a:normAutofit fontScale="92500" lnSpcReduction="10000"/>
          </a:bodyPr>
          <a:lstStyle/>
          <a:p>
            <a:r>
              <a:rPr lang="en-US" dirty="0" smtClean="0"/>
              <a:t>Look up Dx only</a:t>
            </a:r>
          </a:p>
          <a:p>
            <a:r>
              <a:rPr lang="en-US" dirty="0" smtClean="0"/>
              <a:t>Treatment choices:</a:t>
            </a:r>
          </a:p>
          <a:p>
            <a:pPr lvl="1"/>
            <a:r>
              <a:rPr lang="en-US" dirty="0" smtClean="0"/>
              <a:t>Empiric</a:t>
            </a:r>
          </a:p>
          <a:p>
            <a:pPr lvl="1"/>
            <a:r>
              <a:rPr lang="en-US" dirty="0" smtClean="0"/>
              <a:t>Specific to bug</a:t>
            </a:r>
          </a:p>
          <a:p>
            <a:pPr lvl="1"/>
            <a:r>
              <a:rPr lang="en-US" dirty="0" smtClean="0"/>
              <a:t>Other Info</a:t>
            </a:r>
          </a:p>
          <a:p>
            <a:r>
              <a:rPr lang="en-US" dirty="0" smtClean="0"/>
              <a:t>Linked to drug monographs (blue)</a:t>
            </a:r>
          </a:p>
          <a:p>
            <a:r>
              <a:rPr lang="en-US" dirty="0" smtClean="0">
                <a:solidFill>
                  <a:schemeClr val="tx2"/>
                </a:solidFill>
              </a:rPr>
              <a:t>Teaching opportunities:</a:t>
            </a:r>
          </a:p>
          <a:p>
            <a:pPr lvl="1"/>
            <a:r>
              <a:rPr lang="en-US" dirty="0" smtClean="0">
                <a:solidFill>
                  <a:schemeClr val="tx2"/>
                </a:solidFill>
              </a:rPr>
              <a:t>Depends on level of student (Yr1 vs Yr2/3)</a:t>
            </a:r>
          </a:p>
          <a:p>
            <a:pPr lvl="1"/>
            <a:r>
              <a:rPr lang="en-US" dirty="0" smtClean="0">
                <a:solidFill>
                  <a:schemeClr val="tx2"/>
                </a:solidFill>
              </a:rPr>
              <a:t>Emphasize allergies, side effects, Pregnancy class</a:t>
            </a:r>
            <a:endParaRPr lang="en-US" dirty="0">
              <a:solidFill>
                <a:schemeClr val="tx2"/>
              </a:solidFill>
            </a:endParaRPr>
          </a:p>
        </p:txBody>
      </p:sp>
      <p:sp>
        <p:nvSpPr>
          <p:cNvPr id="11" name="Content Placeholder 10"/>
          <p:cNvSpPr>
            <a:spLocks noGrp="1"/>
          </p:cNvSpPr>
          <p:nvPr>
            <p:ph sz="half" idx="2"/>
          </p:nvPr>
        </p:nvSpPr>
        <p:spPr>
          <a:xfrm>
            <a:off x="5334000" y="1673352"/>
            <a:ext cx="3352800" cy="4718304"/>
          </a:xfrm>
        </p:spPr>
        <p:txBody>
          <a:bodyPr>
            <a:normAutofit fontScale="92500" lnSpcReduction="10000"/>
          </a:bodyPr>
          <a:lstStyle/>
          <a:p>
            <a:endParaRPr lang="en-US"/>
          </a:p>
        </p:txBody>
      </p:sp>
      <p:sp>
        <p:nvSpPr>
          <p:cNvPr id="8" name="Date Placeholder 7"/>
          <p:cNvSpPr>
            <a:spLocks noGrp="1"/>
          </p:cNvSpPr>
          <p:nvPr>
            <p:ph type="dt" sz="half" idx="10"/>
          </p:nvPr>
        </p:nvSpPr>
        <p:spPr/>
        <p:txBody>
          <a:bodyPr/>
          <a:lstStyle/>
          <a:p>
            <a:pPr>
              <a:defRPr/>
            </a:pPr>
            <a:r>
              <a:rPr lang="en-US" smtClean="0"/>
              <a:t>2016</a:t>
            </a:r>
            <a:endParaRPr lang="en-US"/>
          </a:p>
        </p:txBody>
      </p:sp>
      <p:sp>
        <p:nvSpPr>
          <p:cNvPr id="9" name="Slide Number Placeholder 8"/>
          <p:cNvSpPr>
            <a:spLocks noGrp="1"/>
          </p:cNvSpPr>
          <p:nvPr>
            <p:ph type="sldNum" sz="quarter" idx="12"/>
          </p:nvPr>
        </p:nvSpPr>
        <p:spPr/>
        <p:txBody>
          <a:bodyPr/>
          <a:lstStyle/>
          <a:p>
            <a:pPr>
              <a:defRPr/>
            </a:pPr>
            <a:fld id="{DC1AC4EA-3827-407F-933D-E55B09AC8FFA}" type="slidenum">
              <a:rPr lang="en-US" smtClean="0"/>
              <a:pPr>
                <a:defRPr/>
              </a:pPr>
              <a:t>28</a:t>
            </a:fld>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486400" y="1447800"/>
            <a:ext cx="2827127" cy="50181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23427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33600"/>
            <a:ext cx="3352800" cy="2590800"/>
          </a:xfrm>
        </p:spPr>
        <p:txBody>
          <a:bodyPr>
            <a:normAutofit/>
          </a:bodyPr>
          <a:lstStyle/>
          <a:p>
            <a:r>
              <a:rPr lang="en-US" dirty="0" smtClean="0">
                <a:latin typeface="Trebuchet MS" pitchFamily="34" charset="0"/>
              </a:rPr>
              <a:t>PEPID </a:t>
            </a:r>
            <a:r>
              <a:rPr lang="en-US" cap="none" dirty="0" smtClean="0">
                <a:latin typeface="Trebuchet MS" pitchFamily="34" charset="0"/>
              </a:rPr>
              <a:t>Drug Information and tools</a:t>
            </a:r>
            <a:endParaRPr lang="en-US" cap="none" dirty="0">
              <a:latin typeface="Trebuchet MS"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52164578"/>
              </p:ext>
            </p:extLst>
          </p:nvPr>
        </p:nvGraphicFramePr>
        <p:xfrm>
          <a:off x="4876800" y="457200"/>
          <a:ext cx="3733800" cy="6236208"/>
        </p:xfrm>
        <a:graphic>
          <a:graphicData uri="http://schemas.openxmlformats.org/drawingml/2006/table">
            <a:tbl>
              <a:tblPr firstRow="1" bandRow="1">
                <a:tableStyleId>{BC89EF96-8CEA-46FF-86C4-4CE0E7609802}</a:tableStyleId>
              </a:tblPr>
              <a:tblGrid>
                <a:gridCol w="882535"/>
                <a:gridCol w="2851265"/>
              </a:tblGrid>
              <a:tr h="566928">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Rx Monographs</a:t>
                      </a:r>
                    </a:p>
                  </a:txBody>
                  <a:tcPr marL="9525" marR="9525" marT="9525" marB="0" anchor="ctr">
                    <a:solidFill>
                      <a:srgbClr val="800000"/>
                    </a:solidFill>
                  </a:tcPr>
                </a:tc>
              </a:tr>
              <a:tr h="566928">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OTC Monographs</a:t>
                      </a:r>
                    </a:p>
                  </a:txBody>
                  <a:tcPr marL="9525" marR="9525" marT="9525" marB="0" anchor="ctr">
                    <a:solidFill>
                      <a:srgbClr val="800000"/>
                    </a:solidFill>
                  </a:tcPr>
                </a:tc>
              </a:tr>
              <a:tr h="566928">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Alt Meds Monographs</a:t>
                      </a:r>
                    </a:p>
                  </a:txBody>
                  <a:tcPr marL="9525" marR="9525" marT="9525" marB="0" anchor="ctr">
                    <a:solidFill>
                      <a:srgbClr val="800000"/>
                    </a:solidFill>
                  </a:tcPr>
                </a:tc>
              </a:tr>
              <a:tr h="566928">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Drug Interaction Tool</a:t>
                      </a:r>
                    </a:p>
                  </a:txBody>
                  <a:tcPr marL="9525" marR="9525" marT="9525" marB="0" anchor="c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a:solidFill>
                            <a:schemeClr val="bg1"/>
                          </a:solidFill>
                          <a:effectLst/>
                          <a:latin typeface="Arial"/>
                        </a:rPr>
                        <a:t>Drug </a:t>
                      </a:r>
                      <a:r>
                        <a:rPr lang="en-US" sz="2000" b="1" i="0" u="none" strike="noStrike" dirty="0" smtClean="0">
                          <a:solidFill>
                            <a:schemeClr val="bg1"/>
                          </a:solidFill>
                          <a:effectLst/>
                          <a:latin typeface="Arial"/>
                        </a:rPr>
                        <a:t>Costs/Formulary</a:t>
                      </a:r>
                      <a:endParaRPr lang="en-US" sz="2000" b="1" i="0" u="none" strike="noStrike" dirty="0">
                        <a:solidFill>
                          <a:schemeClr val="bg1"/>
                        </a:solidFill>
                        <a:effectLst/>
                        <a:latin typeface="Arial"/>
                      </a:endParaRPr>
                    </a:p>
                  </a:txBody>
                  <a:tcPr marL="9525" marR="9525" marT="9525" marB="0" anchor="ctr">
                    <a:solidFill>
                      <a:srgbClr val="800000"/>
                    </a:solidFill>
                  </a:tcPr>
                </a:tc>
              </a:tr>
              <a:tr h="56692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3600" b="1" i="0" u="none" strike="noStrike" dirty="0" smtClean="0">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Dosage Calculator</a:t>
                      </a:r>
                    </a:p>
                  </a:txBody>
                  <a:tcPr marL="9525" marR="9525" marT="9525" marB="0" anchor="ctr">
                    <a:solidFill>
                      <a:srgbClr val="800000"/>
                    </a:solidFill>
                  </a:tcPr>
                </a:tc>
              </a:tr>
              <a:tr h="56692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3600" b="1" i="0" u="none" strike="noStrike" dirty="0" smtClean="0">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Drug Allergy Checker</a:t>
                      </a:r>
                      <a:endParaRPr lang="en-US" sz="2000" b="1" i="0" u="none" strike="noStrike" dirty="0">
                        <a:solidFill>
                          <a:schemeClr val="bg1"/>
                        </a:solidFill>
                        <a:effectLst/>
                        <a:latin typeface="Arial"/>
                      </a:endParaRPr>
                    </a:p>
                  </a:txBody>
                  <a:tcPr marL="9525" marR="9525" marT="9525" marB="0" anchor="ctr">
                    <a:solidFill>
                      <a:srgbClr val="800000"/>
                    </a:solidFill>
                  </a:tcPr>
                </a:tc>
              </a:tr>
              <a:tr h="56692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3600" b="1" i="0" u="none" strike="noStrike" dirty="0" smtClean="0">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Pill Identifier</a:t>
                      </a:r>
                    </a:p>
                  </a:txBody>
                  <a:tcPr marL="9525" marR="9525" marT="9525" marB="0" anchor="ctr">
                    <a:solidFill>
                      <a:srgbClr val="800000"/>
                    </a:solidFill>
                  </a:tcPr>
                </a:tc>
              </a:tr>
              <a:tr h="56692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3600" b="1" i="0" u="none" strike="noStrike" dirty="0" smtClean="0">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IV</a:t>
                      </a:r>
                      <a:r>
                        <a:rPr lang="en-US" sz="2000" b="1" i="0" u="none" strike="noStrike" baseline="0" dirty="0" smtClean="0">
                          <a:solidFill>
                            <a:schemeClr val="bg1"/>
                          </a:solidFill>
                          <a:effectLst/>
                          <a:latin typeface="Arial"/>
                        </a:rPr>
                        <a:t> Compatibility</a:t>
                      </a:r>
                      <a:endParaRPr lang="en-US" sz="2000" b="1" i="0" u="none" strike="noStrike" dirty="0">
                        <a:solidFill>
                          <a:schemeClr val="bg1"/>
                        </a:solidFill>
                        <a:effectLst/>
                        <a:latin typeface="Arial"/>
                      </a:endParaRPr>
                    </a:p>
                  </a:txBody>
                  <a:tcPr marL="9525" marR="9525" marT="9525" marB="0" anchor="ctr">
                    <a:solidFill>
                      <a:srgbClr val="800000"/>
                    </a:solidFill>
                  </a:tcPr>
                </a:tc>
              </a:tr>
              <a:tr h="566928">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Immunizations</a:t>
                      </a:r>
                      <a:endParaRPr lang="en-US" sz="2000" b="1" i="0" u="none" strike="noStrike" dirty="0">
                        <a:solidFill>
                          <a:schemeClr val="bg1"/>
                        </a:solidFill>
                        <a:effectLst/>
                        <a:latin typeface="Arial"/>
                      </a:endParaRPr>
                    </a:p>
                  </a:txBody>
                  <a:tcPr marL="9525" marR="9525" marT="9525" marB="0" anchor="ctr">
                    <a:solidFill>
                      <a:srgbClr val="800000"/>
                    </a:solidFill>
                  </a:tcPr>
                </a:tc>
              </a:tr>
              <a:tr h="566928">
                <a:tc>
                  <a:txBody>
                    <a:bodyPr/>
                    <a:lstStyle/>
                    <a:p>
                      <a:pPr algn="ctr" fontAlgn="ctr"/>
                      <a:r>
                        <a:rPr lang="en-US" sz="3600" b="1" i="0" u="none" strike="noStrike" dirty="0" smtClean="0">
                          <a:solidFill>
                            <a:schemeClr val="accent2"/>
                          </a:solidFill>
                          <a:effectLst/>
                          <a:latin typeface="Wingdings 2"/>
                        </a:rPr>
                        <a:t>P</a:t>
                      </a: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smtClean="0">
                          <a:solidFill>
                            <a:schemeClr val="bg1"/>
                          </a:solidFill>
                          <a:effectLst/>
                          <a:latin typeface="Arial"/>
                        </a:rPr>
                        <a:t>Beers List</a:t>
                      </a:r>
                      <a:endParaRPr lang="en-US" sz="2000" b="1" i="0" u="none" strike="noStrike" dirty="0">
                        <a:solidFill>
                          <a:schemeClr val="bg1"/>
                        </a:solidFill>
                        <a:effectLst/>
                        <a:latin typeface="Arial"/>
                      </a:endParaRPr>
                    </a:p>
                  </a:txBody>
                  <a:tcPr marL="9525" marR="9525" marT="9525" marB="0" anchor="ctr">
                    <a:solidFill>
                      <a:srgbClr val="800000"/>
                    </a:solidFill>
                  </a:tcPr>
                </a:tc>
              </a:tr>
            </a:tbl>
          </a:graphicData>
        </a:graphic>
      </p:graphicFrame>
      <p:sp>
        <p:nvSpPr>
          <p:cNvPr id="2" name="Date Placeholder 1"/>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DE540285-E0CE-45EF-AA00-BA5ADB4DCF67}" type="slidenum">
              <a:rPr lang="en-US" smtClean="0"/>
              <a:pPr>
                <a:defRPr/>
              </a:pPr>
              <a:t>29</a:t>
            </a:fld>
            <a:endParaRPr lang="en-US"/>
          </a:p>
        </p:txBody>
      </p:sp>
    </p:spTree>
    <p:extLst>
      <p:ext uri="{BB962C8B-B14F-4D97-AF65-F5344CB8AC3E}">
        <p14:creationId xmlns:p14="http://schemas.microsoft.com/office/powerpoint/2010/main" val="369342787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57200" y="439614"/>
            <a:ext cx="8229600" cy="1143000"/>
          </a:xfrm>
        </p:spPr>
        <p:txBody>
          <a:bodyPr/>
          <a:lstStyle/>
          <a:p>
            <a:pPr eaLnBrk="1" hangingPunct="1">
              <a:defRPr/>
            </a:pPr>
            <a:r>
              <a:rPr lang="en-US" sz="4000" dirty="0" smtClean="0">
                <a:latin typeface="Trebuchet MS" pitchFamily="34" charset="0"/>
              </a:rPr>
              <a:t>Mentioning</a:t>
            </a:r>
          </a:p>
        </p:txBody>
      </p:sp>
      <p:sp>
        <p:nvSpPr>
          <p:cNvPr id="5123" name="Rectangle 3"/>
          <p:cNvSpPr>
            <a:spLocks noGrp="1" noChangeArrowheads="1"/>
          </p:cNvSpPr>
          <p:nvPr>
            <p:ph idx="1"/>
          </p:nvPr>
        </p:nvSpPr>
        <p:spPr>
          <a:xfrm>
            <a:off x="457200" y="1858106"/>
            <a:ext cx="8229600" cy="4525963"/>
          </a:xfrm>
        </p:spPr>
        <p:txBody>
          <a:bodyPr/>
          <a:lstStyle/>
          <a:p>
            <a:pPr eaLnBrk="1" hangingPunct="1"/>
            <a:r>
              <a:rPr lang="en-US" dirty="0" smtClean="0">
                <a:latin typeface="Trebuchet MS" pitchFamily="34" charset="0"/>
              </a:rPr>
              <a:t>Patient Education Handouts on drugs</a:t>
            </a:r>
          </a:p>
          <a:p>
            <a:pPr eaLnBrk="1" hangingPunct="1"/>
            <a:r>
              <a:rPr lang="en-US" dirty="0" smtClean="0">
                <a:latin typeface="Trebuchet MS" pitchFamily="34" charset="0"/>
              </a:rPr>
              <a:t>Drug News: recalls, dosing and delivery changes, safety issues, FDA approvals, etc.</a:t>
            </a:r>
          </a:p>
          <a:p>
            <a:pPr eaLnBrk="1" hangingPunct="1"/>
            <a:r>
              <a:rPr lang="en-US" dirty="0" smtClean="0">
                <a:latin typeface="Trebuchet MS" pitchFamily="34" charset="0"/>
              </a:rPr>
              <a:t>Research articles on clinical trials, drug toxicology, etc.</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2A48C8A8-4D13-4900-8D24-E1FE056F07B7}" type="slidenum">
              <a:rPr lang="en-US" smtClean="0"/>
              <a:pPr>
                <a:defRPr/>
              </a:pPr>
              <a:t>3</a:t>
            </a:fld>
            <a:endParaRPr lang="en-US"/>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PEPID Drug Monographs</a:t>
            </a:r>
            <a:endParaRPr lang="en-US" dirty="0"/>
          </a:p>
        </p:txBody>
      </p:sp>
      <p:sp>
        <p:nvSpPr>
          <p:cNvPr id="2" name="Content Placeholder 1"/>
          <p:cNvSpPr>
            <a:spLocks noGrp="1"/>
          </p:cNvSpPr>
          <p:nvPr>
            <p:ph sz="half" idx="1"/>
          </p:nvPr>
        </p:nvSpPr>
        <p:spPr>
          <a:xfrm>
            <a:off x="457200" y="1673352"/>
            <a:ext cx="5334000" cy="4718304"/>
          </a:xfrm>
        </p:spPr>
        <p:txBody>
          <a:bodyPr>
            <a:normAutofit fontScale="92500"/>
          </a:bodyPr>
          <a:lstStyle/>
          <a:p>
            <a:r>
              <a:rPr lang="en-US" dirty="0" smtClean="0"/>
              <a:t>OTC, Alt and Rx</a:t>
            </a:r>
          </a:p>
          <a:p>
            <a:r>
              <a:rPr lang="en-US" dirty="0" smtClean="0"/>
              <a:t>Adverse reactions include %ages</a:t>
            </a:r>
          </a:p>
          <a:p>
            <a:r>
              <a:rPr lang="en-US" dirty="0" smtClean="0"/>
              <a:t>Interactions not listed, must use interaction tool.</a:t>
            </a:r>
          </a:p>
          <a:p>
            <a:r>
              <a:rPr lang="en-US" dirty="0" smtClean="0"/>
              <a:t>Kinetics/Dynamics included </a:t>
            </a:r>
          </a:p>
          <a:p>
            <a:r>
              <a:rPr lang="en-US" dirty="0" smtClean="0"/>
              <a:t>Include evidence-based inquiries</a:t>
            </a:r>
          </a:p>
          <a:p>
            <a:r>
              <a:rPr lang="en-US" dirty="0" smtClean="0"/>
              <a:t>Tap dose to get dosage calculator</a:t>
            </a:r>
          </a:p>
          <a:p>
            <a:r>
              <a:rPr lang="en-US" dirty="0" smtClean="0"/>
              <a:t>Overdose </a:t>
            </a:r>
            <a:r>
              <a:rPr lang="en-US" dirty="0" err="1" smtClean="0"/>
              <a:t>mgmt</a:t>
            </a:r>
            <a:r>
              <a:rPr lang="en-US" dirty="0" smtClean="0"/>
              <a:t> included</a:t>
            </a:r>
          </a:p>
          <a:p>
            <a:endParaRPr lang="en-US" dirty="0"/>
          </a:p>
        </p:txBody>
      </p:sp>
      <p:sp>
        <p:nvSpPr>
          <p:cNvPr id="6" name="Date Placeholder 5"/>
          <p:cNvSpPr>
            <a:spLocks noGrp="1"/>
          </p:cNvSpPr>
          <p:nvPr>
            <p:ph type="dt" sz="half" idx="10"/>
          </p:nvPr>
        </p:nvSpPr>
        <p:spPr/>
        <p:txBody>
          <a:bodyPr/>
          <a:lstStyle/>
          <a:p>
            <a:pPr>
              <a:defRPr/>
            </a:pPr>
            <a:r>
              <a:rPr lang="en-US" smtClean="0"/>
              <a:t>2016</a:t>
            </a:r>
            <a:endParaRPr lang="en-US"/>
          </a:p>
        </p:txBody>
      </p:sp>
      <p:sp>
        <p:nvSpPr>
          <p:cNvPr id="7" name="Slide Number Placeholder 6"/>
          <p:cNvSpPr>
            <a:spLocks noGrp="1"/>
          </p:cNvSpPr>
          <p:nvPr>
            <p:ph type="sldNum" sz="quarter" idx="12"/>
          </p:nvPr>
        </p:nvSpPr>
        <p:spPr/>
        <p:txBody>
          <a:bodyPr/>
          <a:lstStyle/>
          <a:p>
            <a:pPr>
              <a:defRPr/>
            </a:pPr>
            <a:fld id="{2A48C8A8-4D13-4900-8D24-E1FE056F07B7}" type="slidenum">
              <a:rPr lang="en-US" smtClean="0"/>
              <a:pPr>
                <a:defRPr/>
              </a:pPr>
              <a:t>30</a:t>
            </a:fld>
            <a:endParaRPr lang="en-US"/>
          </a:p>
        </p:txBody>
      </p:sp>
      <p:pic>
        <p:nvPicPr>
          <p:cNvPr id="9" name="Picture 8"/>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868688" y="1362456"/>
            <a:ext cx="2833352" cy="50291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23871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6038"/>
            <a:r>
              <a:rPr lang="en-US" dirty="0" smtClean="0">
                <a:latin typeface="Trebuchet MS" pitchFamily="34" charset="0"/>
              </a:rPr>
              <a:t>PEPID Drugs</a:t>
            </a:r>
            <a:endParaRPr lang="en-US" dirty="0">
              <a:latin typeface="Trebuchet MS" pitchFamily="34" charset="0"/>
            </a:endParaRPr>
          </a:p>
        </p:txBody>
      </p:sp>
      <p:sp>
        <p:nvSpPr>
          <p:cNvPr id="3" name="Content Placeholder 2"/>
          <p:cNvSpPr>
            <a:spLocks noGrp="1"/>
          </p:cNvSpPr>
          <p:nvPr>
            <p:ph idx="1"/>
          </p:nvPr>
        </p:nvSpPr>
        <p:spPr/>
        <p:txBody>
          <a:bodyPr>
            <a:normAutofit lnSpcReduction="10000"/>
          </a:bodyPr>
          <a:lstStyle/>
          <a:p>
            <a:r>
              <a:rPr lang="en-US" sz="3200" dirty="0" smtClean="0">
                <a:solidFill>
                  <a:schemeClr val="tx2"/>
                </a:solidFill>
              </a:rPr>
              <a:t>Teaching Opportunities</a:t>
            </a:r>
          </a:p>
          <a:p>
            <a:pPr lvl="1"/>
            <a:r>
              <a:rPr lang="en-US" sz="2800" dirty="0" smtClean="0">
                <a:solidFill>
                  <a:schemeClr val="tx2"/>
                </a:solidFill>
              </a:rPr>
              <a:t>Generic/Brand names…Trade names listed for all generics.  </a:t>
            </a:r>
          </a:p>
          <a:p>
            <a:pPr lvl="1"/>
            <a:r>
              <a:rPr lang="en-US" sz="2800" dirty="0" smtClean="0">
                <a:solidFill>
                  <a:schemeClr val="tx2"/>
                </a:solidFill>
              </a:rPr>
              <a:t>Getting a side effects history…Frequency of side effects</a:t>
            </a:r>
          </a:p>
          <a:p>
            <a:pPr lvl="1"/>
            <a:r>
              <a:rPr lang="en-US" sz="2800" dirty="0" smtClean="0">
                <a:solidFill>
                  <a:schemeClr val="tx2"/>
                </a:solidFill>
              </a:rPr>
              <a:t>Overdose management issues</a:t>
            </a:r>
          </a:p>
          <a:p>
            <a:pPr lvl="1"/>
            <a:r>
              <a:rPr lang="en-US" sz="2800" dirty="0" smtClean="0">
                <a:solidFill>
                  <a:schemeClr val="tx2"/>
                </a:solidFill>
              </a:rPr>
              <a:t>Contraindication considerations (much more detail)</a:t>
            </a:r>
          </a:p>
          <a:p>
            <a:pPr lvl="1"/>
            <a:r>
              <a:rPr lang="en-US" dirty="0" smtClean="0">
                <a:solidFill>
                  <a:schemeClr val="tx2"/>
                </a:solidFill>
              </a:rPr>
              <a:t>Kinetics/Dynamics</a:t>
            </a:r>
          </a:p>
          <a:p>
            <a:pPr lvl="1"/>
            <a:r>
              <a:rPr lang="en-US" sz="2800" dirty="0" smtClean="0">
                <a:solidFill>
                  <a:schemeClr val="tx2"/>
                </a:solidFill>
              </a:rPr>
              <a:t>Geriatric considerations (send to Beers List)</a:t>
            </a:r>
          </a:p>
          <a:p>
            <a:pPr lvl="1"/>
            <a:endParaRPr lang="en-US" sz="2800" dirty="0"/>
          </a:p>
        </p:txBody>
      </p:sp>
      <p:sp>
        <p:nvSpPr>
          <p:cNvPr id="19" name="Date Placeholder 18"/>
          <p:cNvSpPr>
            <a:spLocks noGrp="1"/>
          </p:cNvSpPr>
          <p:nvPr>
            <p:ph type="dt" sz="half" idx="10"/>
          </p:nvPr>
        </p:nvSpPr>
        <p:spPr/>
        <p:txBody>
          <a:bodyPr/>
          <a:lstStyle/>
          <a:p>
            <a:pPr>
              <a:defRPr/>
            </a:pPr>
            <a:r>
              <a:rPr lang="en-US" smtClean="0"/>
              <a:t>2016</a:t>
            </a:r>
            <a:endParaRPr lang="en-US"/>
          </a:p>
        </p:txBody>
      </p:sp>
      <p:sp>
        <p:nvSpPr>
          <p:cNvPr id="20" name="Slide Number Placeholder 19"/>
          <p:cNvSpPr>
            <a:spLocks noGrp="1"/>
          </p:cNvSpPr>
          <p:nvPr>
            <p:ph type="sldNum" sz="quarter" idx="12"/>
          </p:nvPr>
        </p:nvSpPr>
        <p:spPr/>
        <p:txBody>
          <a:bodyPr/>
          <a:lstStyle/>
          <a:p>
            <a:pPr>
              <a:defRPr/>
            </a:pPr>
            <a:fld id="{DC1AC4EA-3827-407F-933D-E55B09AC8FFA}" type="slidenum">
              <a:rPr lang="en-US" smtClean="0"/>
              <a:pPr>
                <a:defRPr/>
              </a:pPr>
              <a:t>31</a:t>
            </a:fld>
            <a:endParaRPr lang="en-US"/>
          </a:p>
        </p:txBody>
      </p:sp>
    </p:spTree>
    <p:extLst>
      <p:ext uri="{BB962C8B-B14F-4D97-AF65-F5344CB8AC3E}">
        <p14:creationId xmlns:p14="http://schemas.microsoft.com/office/powerpoint/2010/main" val="38404469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0" y="15433"/>
            <a:ext cx="9144000" cy="1554480"/>
          </a:xfrm>
          <a:solidFill>
            <a:srgbClr val="800000"/>
          </a:solidFill>
        </p:spPr>
        <p:txBody>
          <a:bodyPr/>
          <a:lstStyle/>
          <a:p>
            <a:pPr marL="457200" eaLnBrk="1" hangingPunct="1">
              <a:defRPr/>
            </a:pPr>
            <a:r>
              <a:rPr lang="en-US" dirty="0" smtClean="0">
                <a:solidFill>
                  <a:schemeClr val="bg1"/>
                </a:solidFill>
                <a:effectLst>
                  <a:outerShdw blurRad="38100" dist="38100" dir="2700000" algn="tl">
                    <a:srgbClr val="000000"/>
                  </a:outerShdw>
                </a:effectLst>
                <a:latin typeface="Trebuchet MS" pitchFamily="34" charset="0"/>
              </a:rPr>
              <a:t>Exercises for Practice</a:t>
            </a:r>
          </a:p>
        </p:txBody>
      </p:sp>
      <p:sp>
        <p:nvSpPr>
          <p:cNvPr id="37891" name="Rectangle 3"/>
          <p:cNvSpPr>
            <a:spLocks noGrp="1" noChangeArrowheads="1"/>
          </p:cNvSpPr>
          <p:nvPr>
            <p:ph idx="1"/>
          </p:nvPr>
        </p:nvSpPr>
        <p:spPr>
          <a:xfrm>
            <a:off x="457200" y="1946030"/>
            <a:ext cx="8229600" cy="4525963"/>
          </a:xfrm>
        </p:spPr>
        <p:txBody>
          <a:bodyPr>
            <a:normAutofit lnSpcReduction="10000"/>
          </a:bodyPr>
          <a:lstStyle/>
          <a:p>
            <a:pPr eaLnBrk="1" hangingPunct="1"/>
            <a:r>
              <a:rPr lang="en-US" dirty="0" smtClean="0">
                <a:latin typeface="Trebuchet MS" pitchFamily="34" charset="0"/>
              </a:rPr>
              <a:t>Using </a:t>
            </a:r>
            <a:r>
              <a:rPr lang="en-US" b="1" dirty="0" smtClean="0">
                <a:latin typeface="Trebuchet MS" pitchFamily="34" charset="0"/>
              </a:rPr>
              <a:t>PEPID online or PDA</a:t>
            </a:r>
            <a:endParaRPr lang="en-US" dirty="0" smtClean="0">
              <a:latin typeface="Trebuchet MS" pitchFamily="34" charset="0"/>
            </a:endParaRPr>
          </a:p>
          <a:p>
            <a:r>
              <a:rPr lang="en-US" i="1" dirty="0">
                <a:latin typeface="Trebuchet MS" pitchFamily="34" charset="0"/>
              </a:rPr>
              <a:t>What percentage of people will have dizziness while taking </a:t>
            </a:r>
            <a:r>
              <a:rPr lang="en-US" b="1" i="1" dirty="0">
                <a:latin typeface="Trebuchet MS" pitchFamily="34" charset="0"/>
              </a:rPr>
              <a:t>Topamax</a:t>
            </a:r>
            <a:r>
              <a:rPr lang="en-US" i="1" dirty="0">
                <a:latin typeface="Trebuchet MS" pitchFamily="34" charset="0"/>
              </a:rPr>
              <a:t>? </a:t>
            </a:r>
          </a:p>
          <a:p>
            <a:pPr eaLnBrk="1" hangingPunct="1"/>
            <a:r>
              <a:rPr lang="en-US" i="1" dirty="0" smtClean="0">
                <a:latin typeface="Trebuchet MS" pitchFamily="34" charset="0"/>
              </a:rPr>
              <a:t>What are the symptoms of a Prozac OD?</a:t>
            </a:r>
          </a:p>
          <a:p>
            <a:pPr eaLnBrk="1" hangingPunct="1"/>
            <a:r>
              <a:rPr lang="en-US" dirty="0" smtClean="0">
                <a:latin typeface="Trebuchet MS" pitchFamily="34" charset="0"/>
              </a:rPr>
              <a:t>You have a child with otitis media for whom you need to give PO amoxicillin.  The child weighs 62 Lbs</a:t>
            </a:r>
            <a:r>
              <a:rPr lang="en-US" i="1" dirty="0" smtClean="0">
                <a:latin typeface="Trebuchet MS" pitchFamily="34" charset="0"/>
              </a:rPr>
              <a:t>.  How many ml of 250 mg/5 ml should you prescribe per dose?</a:t>
            </a:r>
          </a:p>
          <a:p>
            <a:pPr eaLnBrk="1" hangingPunct="1"/>
            <a:endParaRPr lang="en-US" dirty="0" smtClean="0">
              <a:latin typeface="Trebuchet MS" pitchFamily="34" charset="0"/>
            </a:endParaRP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2A48C8A8-4D13-4900-8D24-E1FE056F07B7}" type="slidenum">
              <a:rPr lang="en-US" smtClean="0"/>
              <a:pPr>
                <a:defRPr/>
              </a:pPr>
              <a:t>32</a:t>
            </a:fld>
            <a:endParaRPr lang="en-US"/>
          </a:p>
        </p:txBody>
      </p:sp>
    </p:spTree>
    <p:extLst>
      <p:ext uri="{BB962C8B-B14F-4D97-AF65-F5344CB8AC3E}">
        <p14:creationId xmlns:p14="http://schemas.microsoft.com/office/powerpoint/2010/main" val="267110690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143000"/>
          </a:xfrm>
        </p:spPr>
        <p:txBody>
          <a:bodyPr/>
          <a:lstStyle/>
          <a:p>
            <a:pPr>
              <a:defRPr/>
            </a:pPr>
            <a:r>
              <a:rPr lang="en-US" dirty="0" smtClean="0">
                <a:latin typeface="Trebuchet MS" pitchFamily="34" charset="0"/>
              </a:rPr>
              <a:t>PEPID Interaction Tool</a:t>
            </a:r>
            <a:endParaRPr lang="en-US" dirty="0">
              <a:latin typeface="Trebuchet MS" pitchFamily="34" charset="0"/>
            </a:endParaRPr>
          </a:p>
        </p:txBody>
      </p:sp>
      <p:sp>
        <p:nvSpPr>
          <p:cNvPr id="3" name="Content Placeholder 2"/>
          <p:cNvSpPr>
            <a:spLocks noGrp="1"/>
          </p:cNvSpPr>
          <p:nvPr>
            <p:ph idx="1"/>
          </p:nvPr>
        </p:nvSpPr>
        <p:spPr>
          <a:xfrm>
            <a:off x="457200" y="1600200"/>
            <a:ext cx="5236698" cy="4876800"/>
          </a:xfrm>
        </p:spPr>
        <p:txBody>
          <a:bodyPr>
            <a:normAutofit fontScale="92500"/>
          </a:bodyPr>
          <a:lstStyle/>
          <a:p>
            <a:r>
              <a:rPr lang="en-US" sz="2800" dirty="0"/>
              <a:t>1 – 5 point system for  severity</a:t>
            </a:r>
          </a:p>
          <a:p>
            <a:pPr lvl="1"/>
            <a:r>
              <a:rPr lang="en-US" sz="2400" dirty="0" smtClean="0"/>
              <a:t>1-Minor </a:t>
            </a:r>
            <a:r>
              <a:rPr lang="en-US" sz="2400" dirty="0"/>
              <a:t>or non-significant interaction</a:t>
            </a:r>
          </a:p>
          <a:p>
            <a:pPr lvl="1"/>
            <a:r>
              <a:rPr lang="en-US" sz="2400" dirty="0" smtClean="0"/>
              <a:t>2-Significant </a:t>
            </a:r>
            <a:r>
              <a:rPr lang="en-US" sz="2400" dirty="0"/>
              <a:t>interaction possible, monitor closely</a:t>
            </a:r>
          </a:p>
          <a:p>
            <a:pPr lvl="1"/>
            <a:r>
              <a:rPr lang="en-US" sz="2400" dirty="0" smtClean="0"/>
              <a:t>3-Possible </a:t>
            </a:r>
            <a:r>
              <a:rPr lang="en-US" sz="2400" dirty="0"/>
              <a:t>serious or life-threatening interaction. Monitor closely. Use alternatives if available.</a:t>
            </a:r>
          </a:p>
          <a:p>
            <a:pPr lvl="1"/>
            <a:r>
              <a:rPr lang="en-US" sz="2400" dirty="0" smtClean="0"/>
              <a:t>4-High </a:t>
            </a:r>
            <a:r>
              <a:rPr lang="en-US" sz="2400" dirty="0"/>
              <a:t>likelihood serious or life-threatening interaction. Contraindicated unless benefits outweigh risks and no alternatives available.</a:t>
            </a:r>
          </a:p>
          <a:p>
            <a:pPr lvl="1"/>
            <a:r>
              <a:rPr lang="en-US" sz="2400" dirty="0" smtClean="0"/>
              <a:t>5-Never </a:t>
            </a:r>
            <a:r>
              <a:rPr lang="en-US" sz="2400" dirty="0"/>
              <a:t>use combination.</a:t>
            </a:r>
          </a:p>
          <a:p>
            <a:endParaRPr lang="en-US" sz="2800" dirty="0" smtClean="0"/>
          </a:p>
          <a:p>
            <a:endParaRPr lang="en-US" sz="2800" dirty="0"/>
          </a:p>
        </p:txBody>
      </p:sp>
      <p:pic>
        <p:nvPicPr>
          <p:cNvPr id="52228" name="Picture 2" descr="Image5"/>
          <p:cNvPicPr>
            <a:picLocks noChangeAspect="1" noChangeArrowheads="1"/>
          </p:cNvPicPr>
          <p:nvPr/>
        </p:nvPicPr>
        <p:blipFill>
          <a:blip r:embed="rId2" cstate="print">
            <a:clrChange>
              <a:clrFrom>
                <a:srgbClr val="B4CEE7"/>
              </a:clrFrom>
              <a:clrTo>
                <a:srgbClr val="B4CEE7">
                  <a:alpha val="0"/>
                </a:srgbClr>
              </a:clrTo>
            </a:clrChange>
            <a:extLst>
              <a:ext uri="{28A0092B-C50C-407E-A947-70E740481C1C}">
                <a14:useLocalDpi xmlns:a14="http://schemas.microsoft.com/office/drawing/2010/main"/>
              </a:ext>
            </a:extLst>
          </a:blip>
          <a:srcRect l="48999" t="18248" r="47850" b="78329"/>
          <a:stretch>
            <a:fillRect/>
          </a:stretch>
        </p:blipFill>
        <p:spPr bwMode="auto">
          <a:xfrm>
            <a:off x="7766538" y="615462"/>
            <a:ext cx="514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r="16154"/>
          <a:stretch/>
        </p:blipFill>
        <p:spPr bwMode="auto">
          <a:xfrm>
            <a:off x="5693898" y="1981200"/>
            <a:ext cx="3450102" cy="365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2A48C8A8-4D13-4900-8D24-E1FE056F07B7}" type="slidenum">
              <a:rPr lang="en-US" smtClean="0"/>
              <a:pPr>
                <a:defRPr/>
              </a:pPr>
              <a:t>33</a:t>
            </a:fld>
            <a:endParaRPr lang="en-US"/>
          </a:p>
        </p:txBody>
      </p:sp>
    </p:spTree>
    <p:extLst>
      <p:ext uri="{BB962C8B-B14F-4D97-AF65-F5344CB8AC3E}">
        <p14:creationId xmlns:p14="http://schemas.microsoft.com/office/powerpoint/2010/main" val="301364613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965" y="27008"/>
            <a:ext cx="9144000" cy="1554480"/>
          </a:xfrm>
          <a:solidFill>
            <a:srgbClr val="800000"/>
          </a:solidFill>
        </p:spPr>
        <p:txBody>
          <a:bodyPr/>
          <a:lstStyle/>
          <a:p>
            <a:pPr marL="457200" eaLnBrk="1" hangingPunct="1">
              <a:defRPr/>
            </a:pPr>
            <a:r>
              <a:rPr lang="en-US" dirty="0" smtClean="0">
                <a:solidFill>
                  <a:schemeClr val="bg1"/>
                </a:solidFill>
                <a:effectLst>
                  <a:outerShdw blurRad="38100" dist="38100" dir="2700000" algn="tl">
                    <a:srgbClr val="000000"/>
                  </a:outerShdw>
                </a:effectLst>
                <a:latin typeface="Trebuchet MS" pitchFamily="34" charset="0"/>
              </a:rPr>
              <a:t>Exercises for Practice</a:t>
            </a:r>
          </a:p>
        </p:txBody>
      </p:sp>
      <p:sp>
        <p:nvSpPr>
          <p:cNvPr id="53251" name="Rectangle 3"/>
          <p:cNvSpPr>
            <a:spLocks noGrp="1" noChangeArrowheads="1"/>
          </p:cNvSpPr>
          <p:nvPr>
            <p:ph idx="1"/>
          </p:nvPr>
        </p:nvSpPr>
        <p:spPr>
          <a:xfrm>
            <a:off x="457200" y="1981200"/>
            <a:ext cx="8229600" cy="4525963"/>
          </a:xfrm>
        </p:spPr>
        <p:txBody>
          <a:bodyPr>
            <a:normAutofit/>
          </a:bodyPr>
          <a:lstStyle/>
          <a:p>
            <a:pPr eaLnBrk="1" hangingPunct="1"/>
            <a:r>
              <a:rPr lang="en-US" sz="3200" dirty="0" smtClean="0">
                <a:latin typeface="Trebuchet MS" pitchFamily="34" charset="0"/>
              </a:rPr>
              <a:t>digoxin, furosemide, lisinopril, grapefruit</a:t>
            </a:r>
          </a:p>
          <a:p>
            <a:pPr eaLnBrk="1" hangingPunct="1"/>
            <a:r>
              <a:rPr lang="en-US" sz="3200" dirty="0" smtClean="0">
                <a:latin typeface="Trebuchet MS" pitchFamily="34" charset="0"/>
              </a:rPr>
              <a:t>lisinopril, metformin, hydrochlorothiazide, alcohol </a:t>
            </a:r>
          </a:p>
          <a:p>
            <a:pPr eaLnBrk="1" hangingPunct="1"/>
            <a:r>
              <a:rPr lang="en-US" sz="3200" dirty="0" err="1" smtClean="0">
                <a:latin typeface="Trebuchet MS" pitchFamily="34" charset="0"/>
              </a:rPr>
              <a:t>Peds</a:t>
            </a:r>
            <a:r>
              <a:rPr lang="en-US" sz="3200" dirty="0" smtClean="0">
                <a:latin typeface="Trebuchet MS" pitchFamily="34" charset="0"/>
              </a:rPr>
              <a:t> example: isoniazid, rifampin, ethambutol, acetaminophen </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2A48C8A8-4D13-4900-8D24-E1FE056F07B7}" type="slidenum">
              <a:rPr lang="en-US" smtClean="0"/>
              <a:pPr>
                <a:defRPr/>
              </a:pPr>
              <a:t>34</a:t>
            </a:fld>
            <a:endParaRPr lang="en-US"/>
          </a:p>
        </p:txBody>
      </p:sp>
    </p:spTree>
    <p:extLst>
      <p:ext uri="{BB962C8B-B14F-4D97-AF65-F5344CB8AC3E}">
        <p14:creationId xmlns:p14="http://schemas.microsoft.com/office/powerpoint/2010/main" val="181563165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latin typeface="Trebuchet MS" pitchFamily="34" charset="0"/>
              </a:rPr>
              <a:t>Immunizations</a:t>
            </a:r>
            <a:endParaRPr lang="en-US" dirty="0">
              <a:latin typeface="Trebuchet MS" pitchFamily="34" charset="0"/>
            </a:endParaRPr>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2A48C8A8-4D13-4900-8D24-E1FE056F07B7}" type="slidenum">
              <a:rPr lang="en-US" smtClean="0"/>
              <a:pPr>
                <a:defRPr/>
              </a:pPr>
              <a:t>35</a:t>
            </a:fld>
            <a:endParaRPr lang="en-US"/>
          </a:p>
        </p:txBody>
      </p:sp>
      <p:pic>
        <p:nvPicPr>
          <p:cNvPr id="5" name="Picture 4"/>
          <p:cNvPicPr>
            <a:picLocks noChangeAspect="1"/>
          </p:cNvPicPr>
          <p:nvPr/>
        </p:nvPicPr>
        <p:blipFill>
          <a:blip r:embed="rId2"/>
          <a:stretch>
            <a:fillRect/>
          </a:stretch>
        </p:blipFill>
        <p:spPr>
          <a:xfrm>
            <a:off x="304800" y="1600200"/>
            <a:ext cx="8489142" cy="51480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771098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124200"/>
            <a:ext cx="4308240" cy="1362075"/>
          </a:xfrm>
        </p:spPr>
        <p:txBody>
          <a:bodyPr>
            <a:normAutofit fontScale="90000"/>
          </a:bodyPr>
          <a:lstStyle/>
          <a:p>
            <a:r>
              <a:rPr lang="en-US" dirty="0" smtClean="0">
                <a:latin typeface="Trebuchet MS" pitchFamily="34" charset="0"/>
              </a:rPr>
              <a:t>Facts </a:t>
            </a:r>
            <a:r>
              <a:rPr lang="en-US" cap="none" dirty="0" smtClean="0">
                <a:latin typeface="Trebuchet MS" pitchFamily="34" charset="0"/>
              </a:rPr>
              <a:t>and</a:t>
            </a:r>
            <a:r>
              <a:rPr lang="en-US" dirty="0" smtClean="0">
                <a:latin typeface="Trebuchet MS" pitchFamily="34" charset="0"/>
              </a:rPr>
              <a:t/>
            </a:r>
            <a:br>
              <a:rPr lang="en-US" dirty="0" smtClean="0">
                <a:latin typeface="Trebuchet MS" pitchFamily="34" charset="0"/>
              </a:rPr>
            </a:br>
            <a:r>
              <a:rPr lang="en-US" dirty="0" smtClean="0">
                <a:latin typeface="Trebuchet MS" pitchFamily="34" charset="0"/>
              </a:rPr>
              <a:t>comparisons</a:t>
            </a:r>
            <a:endParaRPr lang="en-US" dirty="0">
              <a:latin typeface="Trebuchet MS"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06800431"/>
              </p:ext>
            </p:extLst>
          </p:nvPr>
        </p:nvGraphicFramePr>
        <p:xfrm>
          <a:off x="4627671" y="594360"/>
          <a:ext cx="3924300" cy="5669280"/>
        </p:xfrm>
        <a:graphic>
          <a:graphicData uri="http://schemas.openxmlformats.org/drawingml/2006/table">
            <a:tbl>
              <a:tblPr firstRow="1" bandRow="1">
                <a:tableStyleId>{BC89EF96-8CEA-46FF-86C4-4CE0E7609802}</a:tableStyleId>
              </a:tblPr>
              <a:tblGrid>
                <a:gridCol w="954579"/>
                <a:gridCol w="2969721"/>
              </a:tblGrid>
              <a:tr h="566928">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Rx Monographs</a:t>
                      </a:r>
                    </a:p>
                  </a:txBody>
                  <a:tcPr marL="9525" marR="9525" marT="9525" marB="0" anchor="ctr">
                    <a:solidFill>
                      <a:srgbClr val="800000"/>
                    </a:solidFill>
                  </a:tcPr>
                </a:tc>
              </a:tr>
              <a:tr h="566928">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OTC Monographs</a:t>
                      </a:r>
                    </a:p>
                  </a:txBody>
                  <a:tcPr marL="9525" marR="9525" marT="9525" marB="0" anchor="ctr">
                    <a:solidFill>
                      <a:srgbClr val="800000"/>
                    </a:solidFill>
                  </a:tcPr>
                </a:tc>
              </a:tr>
              <a:tr h="566928">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Alt Meds Monographs</a:t>
                      </a:r>
                    </a:p>
                  </a:txBody>
                  <a:tcPr marL="9525" marR="9525" marT="9525" marB="0" anchor="ctr">
                    <a:solidFill>
                      <a:srgbClr val="800000"/>
                    </a:solidFill>
                  </a:tcPr>
                </a:tc>
              </a:tr>
              <a:tr h="566928">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Drug Interaction Tool</a:t>
                      </a:r>
                    </a:p>
                  </a:txBody>
                  <a:tcPr marL="9525" marR="9525" marT="9525" marB="0" anchor="c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a:solidFill>
                            <a:schemeClr val="bg1"/>
                          </a:solidFill>
                          <a:effectLst/>
                          <a:latin typeface="Arial"/>
                        </a:rPr>
                        <a:t>Drug Costs</a:t>
                      </a:r>
                    </a:p>
                  </a:txBody>
                  <a:tcPr marL="9525" marR="9525" marT="9525" marB="0" anchor="ctr">
                    <a:solidFill>
                      <a:srgbClr val="800000"/>
                    </a:solidFill>
                  </a:tcPr>
                </a:tc>
              </a:tr>
              <a:tr h="56692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3600" b="1" i="0" u="none" strike="noStrike" dirty="0" smtClean="0">
                        <a:solidFill>
                          <a:schemeClr val="accent2"/>
                        </a:solidFill>
                        <a:effectLst/>
                        <a:latin typeface="Wingdings 2"/>
                      </a:endParaRPr>
                    </a:p>
                  </a:txBody>
                  <a:tcPr marL="9525" marR="9525" marT="9525" marB="0" anchor="ctr"/>
                </a:tc>
                <a:tc>
                  <a:txBody>
                    <a:bodyPr/>
                    <a:lstStyle/>
                    <a:p>
                      <a:pPr algn="l" fontAlgn="ctr"/>
                      <a:r>
                        <a:rPr lang="en-US" sz="2000" b="1" i="0" u="none" strike="noStrike" dirty="0">
                          <a:solidFill>
                            <a:schemeClr val="bg1"/>
                          </a:solidFill>
                          <a:effectLst/>
                          <a:latin typeface="Arial"/>
                        </a:rPr>
                        <a:t>Dosage Calculator</a:t>
                      </a:r>
                    </a:p>
                  </a:txBody>
                  <a:tcPr marL="9525" marR="9525" marT="9525" marB="0" anchor="c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a:solidFill>
                            <a:schemeClr val="bg1"/>
                          </a:solidFill>
                          <a:effectLst/>
                          <a:latin typeface="Arial"/>
                        </a:rPr>
                        <a:t>Formulary Tool</a:t>
                      </a:r>
                    </a:p>
                  </a:txBody>
                  <a:tcPr marL="9525" marR="9525" marT="9525" marB="0" anchor="ctr">
                    <a:solidFill>
                      <a:srgbClr val="800000"/>
                    </a:solidFill>
                  </a:tcPr>
                </a:tc>
              </a:tr>
              <a:tr h="566928">
                <a:tc>
                  <a:txBody>
                    <a:bodyPr/>
                    <a:lstStyle/>
                    <a:p>
                      <a:pPr algn="ctr" fontAlgn="ctr"/>
                      <a:r>
                        <a:rPr lang="en-US" sz="3600" b="1" i="0" u="none" strike="noStrike" dirty="0" smtClean="0">
                          <a:solidFill>
                            <a:schemeClr val="accent2"/>
                          </a:solidFill>
                          <a:effectLst/>
                          <a:latin typeface="Wingdings 2"/>
                        </a:rPr>
                        <a:t>P</a:t>
                      </a: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a:solidFill>
                            <a:schemeClr val="bg1"/>
                          </a:solidFill>
                          <a:effectLst/>
                          <a:latin typeface="Arial"/>
                        </a:rPr>
                        <a:t>Pill Identifier</a:t>
                      </a:r>
                    </a:p>
                  </a:txBody>
                  <a:tcPr marL="9525" marR="9525" marT="9525" marB="0" anchor="c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a:solidFill>
                            <a:schemeClr val="bg1"/>
                          </a:solidFill>
                          <a:effectLst/>
                          <a:latin typeface="Arial"/>
                        </a:rPr>
                        <a:t>Antibiotics Guide</a:t>
                      </a:r>
                    </a:p>
                  </a:txBody>
                  <a:tcPr marL="9525" marR="9525" marT="9525" marB="0" anchor="ctr">
                    <a:solidFill>
                      <a:srgbClr val="800000"/>
                    </a:solidFill>
                  </a:tcPr>
                </a:tc>
              </a:tr>
              <a:tr h="566928">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Immunizations</a:t>
                      </a:r>
                      <a:endParaRPr lang="en-US" sz="2000" b="1" i="0" u="none" strike="noStrike" dirty="0">
                        <a:solidFill>
                          <a:schemeClr val="bg1"/>
                        </a:solidFill>
                        <a:effectLst/>
                        <a:latin typeface="Arial"/>
                      </a:endParaRPr>
                    </a:p>
                  </a:txBody>
                  <a:tcPr marL="9525" marR="9525" marT="9525" marB="0" anchor="ctr">
                    <a:solidFill>
                      <a:srgbClr val="800000"/>
                    </a:solidFill>
                  </a:tcPr>
                </a:tc>
              </a:tr>
            </a:tbl>
          </a:graphicData>
        </a:graphic>
      </p:graphicFrame>
      <p:sp>
        <p:nvSpPr>
          <p:cNvPr id="2" name="Date Placeholder 1"/>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DE540285-E0CE-45EF-AA00-BA5ADB4DCF67}" type="slidenum">
              <a:rPr lang="en-US" smtClean="0"/>
              <a:pPr>
                <a:defRPr/>
              </a:pPr>
              <a:t>36</a:t>
            </a:fld>
            <a:endParaRPr lang="en-US"/>
          </a:p>
        </p:txBody>
      </p:sp>
    </p:spTree>
    <p:extLst>
      <p:ext uri="{BB962C8B-B14F-4D97-AF65-F5344CB8AC3E}">
        <p14:creationId xmlns:p14="http://schemas.microsoft.com/office/powerpoint/2010/main" val="123029835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algn="l" eaLnBrk="1" hangingPunct="1">
              <a:defRPr/>
            </a:pPr>
            <a:r>
              <a:rPr lang="en-US" dirty="0" smtClean="0">
                <a:latin typeface="Trebuchet MS" pitchFamily="34" charset="0"/>
              </a:rPr>
              <a:t>   Facts and </a:t>
            </a:r>
            <a:r>
              <a:rPr lang="en-US" dirty="0" smtClean="0">
                <a:latin typeface="Trebuchet MS" pitchFamily="34" charset="0"/>
              </a:rPr>
              <a:t>Comparisons</a:t>
            </a:r>
            <a:endParaRPr lang="en-US" dirty="0" smtClean="0">
              <a:latin typeface="Trebuchet MS" pitchFamily="34" charset="0"/>
            </a:endParaRPr>
          </a:p>
        </p:txBody>
      </p:sp>
      <p:sp>
        <p:nvSpPr>
          <p:cNvPr id="5" name="Content Placeholder 4"/>
          <p:cNvSpPr>
            <a:spLocks noGrp="1"/>
          </p:cNvSpPr>
          <p:nvPr>
            <p:ph sz="half" idx="1"/>
          </p:nvPr>
        </p:nvSpPr>
        <p:spPr/>
        <p:txBody>
          <a:bodyPr/>
          <a:lstStyle/>
          <a:p>
            <a:r>
              <a:rPr lang="en-US" dirty="0" smtClean="0">
                <a:latin typeface="Trebuchet MS" pitchFamily="34" charset="0"/>
              </a:rPr>
              <a:t>Online only</a:t>
            </a:r>
          </a:p>
          <a:p>
            <a:r>
              <a:rPr lang="en-US" dirty="0" smtClean="0">
                <a:latin typeface="Trebuchet MS" pitchFamily="34" charset="0"/>
              </a:rPr>
              <a:t>Detailed</a:t>
            </a:r>
            <a:endParaRPr lang="en-US" dirty="0">
              <a:latin typeface="Trebuchet MS" pitchFamily="34" charset="0"/>
            </a:endParaRPr>
          </a:p>
          <a:p>
            <a:r>
              <a:rPr lang="en-US" dirty="0">
                <a:latin typeface="Trebuchet MS" pitchFamily="34" charset="0"/>
              </a:rPr>
              <a:t>For pharmacists</a:t>
            </a:r>
          </a:p>
          <a:p>
            <a:r>
              <a:rPr lang="en-US" dirty="0">
                <a:latin typeface="Trebuchet MS" pitchFamily="34" charset="0"/>
              </a:rPr>
              <a:t>Research presented</a:t>
            </a:r>
          </a:p>
          <a:p>
            <a:r>
              <a:rPr lang="en-US" dirty="0">
                <a:latin typeface="Trebuchet MS" pitchFamily="34" charset="0"/>
              </a:rPr>
              <a:t>Comparison </a:t>
            </a:r>
            <a:r>
              <a:rPr lang="en-US" dirty="0" smtClean="0">
                <a:latin typeface="Trebuchet MS" pitchFamily="34" charset="0"/>
              </a:rPr>
              <a:t>tables</a:t>
            </a:r>
          </a:p>
          <a:p>
            <a:r>
              <a:rPr lang="en-US" dirty="0" smtClean="0">
                <a:latin typeface="Trebuchet MS" pitchFamily="34" charset="0"/>
              </a:rPr>
              <a:t>Nice tools</a:t>
            </a:r>
            <a:endParaRPr lang="en-US" dirty="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2A48C8A8-4D13-4900-8D24-E1FE056F07B7}" type="slidenum">
              <a:rPr lang="en-US" smtClean="0"/>
              <a:pPr>
                <a:defRPr/>
              </a:pPr>
              <a:t>37</a:t>
            </a:fld>
            <a:endParaRPr lang="en-US"/>
          </a:p>
        </p:txBody>
      </p:sp>
      <p:pic>
        <p:nvPicPr>
          <p:cNvPr id="4" name="Picture 3"/>
          <p:cNvPicPr>
            <a:picLocks noChangeAspect="1"/>
          </p:cNvPicPr>
          <p:nvPr/>
        </p:nvPicPr>
        <p:blipFill>
          <a:blip r:embed="rId3"/>
          <a:stretch>
            <a:fillRect/>
          </a:stretch>
        </p:blipFill>
        <p:spPr>
          <a:xfrm>
            <a:off x="666750" y="4953000"/>
            <a:ext cx="7943850" cy="12668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514194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t="36588" r="66991" b="29718"/>
          <a:stretch/>
        </p:blipFill>
        <p:spPr bwMode="auto">
          <a:xfrm>
            <a:off x="381000" y="1600200"/>
            <a:ext cx="4141140" cy="34415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6610" name="Rectangle 2"/>
          <p:cNvSpPr>
            <a:spLocks noGrp="1" noChangeArrowheads="1"/>
          </p:cNvSpPr>
          <p:nvPr>
            <p:ph type="title"/>
          </p:nvPr>
        </p:nvSpPr>
        <p:spPr/>
        <p:txBody>
          <a:bodyPr/>
          <a:lstStyle/>
          <a:p>
            <a:pPr algn="l" eaLnBrk="1" hangingPunct="1">
              <a:defRPr/>
            </a:pPr>
            <a:r>
              <a:rPr lang="en-US" dirty="0" smtClean="0">
                <a:latin typeface="Trebuchet MS" pitchFamily="34" charset="0"/>
              </a:rPr>
              <a:t>   Facts and Comparisons </a:t>
            </a:r>
            <a:r>
              <a:rPr lang="en-US" dirty="0" err="1" smtClean="0">
                <a:latin typeface="Trebuchet MS" pitchFamily="34" charset="0"/>
              </a:rPr>
              <a:t>eAnswers</a:t>
            </a:r>
            <a:endParaRPr lang="en-US" dirty="0" smtClean="0">
              <a:latin typeface="Trebuchet MS" pitchFamily="34" charset="0"/>
            </a:endParaRP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2A48C8A8-4D13-4900-8D24-E1FE056F07B7}" type="slidenum">
              <a:rPr lang="en-US" smtClean="0"/>
              <a:pPr>
                <a:defRPr/>
              </a:pPr>
              <a:t>38</a:t>
            </a:fld>
            <a:endParaRPr lang="en-US"/>
          </a:p>
        </p:txBody>
      </p:sp>
      <p:sp>
        <p:nvSpPr>
          <p:cNvPr id="30726" name="Text Box 6"/>
          <p:cNvSpPr txBox="1">
            <a:spLocks noChangeArrowheads="1"/>
          </p:cNvSpPr>
          <p:nvPr/>
        </p:nvSpPr>
        <p:spPr bwMode="auto">
          <a:xfrm>
            <a:off x="3048000" y="5778488"/>
            <a:ext cx="3458845" cy="52322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800" dirty="0">
                <a:solidFill>
                  <a:schemeClr val="bg1"/>
                </a:solidFill>
              </a:rPr>
              <a:t>Browse Resources</a:t>
            </a:r>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a:ext>
            </a:extLst>
          </a:blip>
          <a:srcRect t="50000"/>
          <a:stretch/>
        </p:blipFill>
        <p:spPr bwMode="auto">
          <a:xfrm>
            <a:off x="4522140" y="1905000"/>
            <a:ext cx="4730750" cy="353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03527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28600" y="533400"/>
            <a:ext cx="8686800" cy="990600"/>
          </a:xfrm>
        </p:spPr>
        <p:txBody>
          <a:bodyPr>
            <a:normAutofit fontScale="90000"/>
          </a:bodyPr>
          <a:lstStyle/>
          <a:p>
            <a:pPr eaLnBrk="1" hangingPunct="1">
              <a:defRPr/>
            </a:pPr>
            <a:r>
              <a:rPr lang="en-US" dirty="0" smtClean="0">
                <a:latin typeface="Trebuchet MS" pitchFamily="34" charset="0"/>
              </a:rPr>
              <a:t>Drug Facts and Comparisons Monographs</a:t>
            </a:r>
          </a:p>
        </p:txBody>
      </p:sp>
      <p:sp>
        <p:nvSpPr>
          <p:cNvPr id="32771" name="Content Placeholder 6"/>
          <p:cNvSpPr>
            <a:spLocks noGrp="1"/>
          </p:cNvSpPr>
          <p:nvPr>
            <p:ph idx="1"/>
          </p:nvPr>
        </p:nvSpPr>
        <p:spPr/>
        <p:txBody>
          <a:bodyPr/>
          <a:lstStyle/>
          <a:p>
            <a:r>
              <a:rPr lang="en-US" sz="2800" dirty="0" smtClean="0">
                <a:latin typeface="Trebuchet MS" pitchFamily="34" charset="0"/>
              </a:rPr>
              <a:t>Linked </a:t>
            </a:r>
            <a:r>
              <a:rPr lang="en-US" sz="2800" dirty="0" smtClean="0">
                <a:latin typeface="Trebuchet MS" pitchFamily="34" charset="0"/>
              </a:rPr>
              <a:t>to Class Monograph and Tables and breadcrumbs</a:t>
            </a:r>
          </a:p>
          <a:p>
            <a:r>
              <a:rPr lang="en-US" sz="2800" dirty="0" smtClean="0">
                <a:latin typeface="Trebuchet MS" pitchFamily="34" charset="0"/>
              </a:rPr>
              <a:t>Patient Handouts</a:t>
            </a:r>
          </a:p>
          <a:p>
            <a:r>
              <a:rPr lang="en-US" sz="2800" dirty="0" smtClean="0">
                <a:latin typeface="Trebuchet MS" pitchFamily="34" charset="0"/>
              </a:rPr>
              <a:t>Contain aftermarket adverse reactions</a:t>
            </a:r>
          </a:p>
          <a:p>
            <a:r>
              <a:rPr lang="en-US" sz="2800" dirty="0" smtClean="0">
                <a:latin typeface="Trebuchet MS" pitchFamily="34" charset="0"/>
              </a:rPr>
              <a:t>Evidence of efficacy</a:t>
            </a:r>
          </a:p>
          <a:p>
            <a:r>
              <a:rPr lang="en-US" sz="2800" dirty="0" smtClean="0">
                <a:latin typeface="Trebuchet MS" pitchFamily="34" charset="0"/>
              </a:rPr>
              <a:t>Patient Information includes advice to patient about this drug.</a:t>
            </a:r>
          </a:p>
          <a:p>
            <a:endParaRPr lang="en-US" sz="2800" dirty="0" smtClean="0">
              <a:latin typeface="Trebuchet MS" pitchFamily="34" charset="0"/>
            </a:endParaRP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2A48C8A8-4D13-4900-8D24-E1FE056F07B7}" type="slidenum">
              <a:rPr lang="en-US" smtClean="0"/>
              <a:pPr>
                <a:defRPr/>
              </a:pPr>
              <a:t>39</a:t>
            </a:fld>
            <a:endParaRPr lang="en-US"/>
          </a:p>
        </p:txBody>
      </p:sp>
    </p:spTree>
    <p:extLst>
      <p:ext uri="{BB962C8B-B14F-4D97-AF65-F5344CB8AC3E}">
        <p14:creationId xmlns:p14="http://schemas.microsoft.com/office/powerpoint/2010/main" val="356662320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439614"/>
            <a:ext cx="8229600" cy="1143000"/>
          </a:xfrm>
        </p:spPr>
        <p:txBody>
          <a:bodyPr/>
          <a:lstStyle/>
          <a:p>
            <a:pPr eaLnBrk="1" hangingPunct="1">
              <a:defRPr/>
            </a:pPr>
            <a:r>
              <a:rPr lang="en-US" sz="4000" dirty="0" smtClean="0">
                <a:latin typeface="Trebuchet MS" pitchFamily="34" charset="0"/>
              </a:rPr>
              <a:t>Handouts</a:t>
            </a:r>
          </a:p>
        </p:txBody>
      </p:sp>
      <p:sp>
        <p:nvSpPr>
          <p:cNvPr id="6147" name="Rectangle 3"/>
          <p:cNvSpPr>
            <a:spLocks noGrp="1" noChangeArrowheads="1"/>
          </p:cNvSpPr>
          <p:nvPr>
            <p:ph idx="1"/>
          </p:nvPr>
        </p:nvSpPr>
        <p:spPr>
          <a:xfrm>
            <a:off x="457200" y="1858106"/>
            <a:ext cx="8229600" cy="4525963"/>
          </a:xfrm>
        </p:spPr>
        <p:txBody>
          <a:bodyPr/>
          <a:lstStyle/>
          <a:p>
            <a:pPr eaLnBrk="1" hangingPunct="1"/>
            <a:r>
              <a:rPr lang="en-US" dirty="0" smtClean="0">
                <a:latin typeface="Trebuchet MS" pitchFamily="34" charset="0"/>
              </a:rPr>
              <a:t>Evaluations – please complete pre-workshop evaluation</a:t>
            </a:r>
          </a:p>
          <a:p>
            <a:pPr eaLnBrk="1" hangingPunct="1"/>
            <a:r>
              <a:rPr lang="en-US" dirty="0" smtClean="0">
                <a:latin typeface="Trebuchet MS" pitchFamily="34" charset="0"/>
              </a:rPr>
              <a:t>Drug References Handout</a:t>
            </a:r>
          </a:p>
          <a:p>
            <a:pPr eaLnBrk="1" hangingPunct="1"/>
            <a:r>
              <a:rPr lang="en-US" dirty="0" smtClean="0">
                <a:latin typeface="Trebuchet MS" pitchFamily="34" charset="0"/>
              </a:rPr>
              <a:t>Worksheet</a:t>
            </a:r>
          </a:p>
        </p:txBody>
      </p:sp>
      <p:sp>
        <p:nvSpPr>
          <p:cNvPr id="6148" name="TextBox 3"/>
          <p:cNvSpPr txBox="1">
            <a:spLocks noChangeArrowheads="1"/>
          </p:cNvSpPr>
          <p:nvPr/>
        </p:nvSpPr>
        <p:spPr bwMode="auto">
          <a:xfrm>
            <a:off x="1831975" y="5791200"/>
            <a:ext cx="48397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dirty="0">
                <a:solidFill>
                  <a:srgbClr val="800000"/>
                </a:solidFill>
              </a:rPr>
              <a:t>Top 200 Drugs Prescribed </a:t>
            </a:r>
            <a:r>
              <a:rPr lang="en-US" dirty="0" smtClean="0">
                <a:solidFill>
                  <a:srgbClr val="800000"/>
                </a:solidFill>
                <a:hlinkClick r:id="rId3"/>
              </a:rPr>
              <a:t>www.rxlist.com</a:t>
            </a:r>
            <a:r>
              <a:rPr lang="en-US" dirty="0" smtClean="0">
                <a:solidFill>
                  <a:srgbClr val="800000"/>
                </a:solidFill>
              </a:rPr>
              <a:t> </a:t>
            </a:r>
            <a:endParaRPr lang="en-US" dirty="0">
              <a:solidFill>
                <a:srgbClr val="800000"/>
              </a:solidFill>
            </a:endParaRP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2A48C8A8-4D13-4900-8D24-E1FE056F07B7}" type="slidenum">
              <a:rPr lang="en-US" smtClean="0"/>
              <a:pPr>
                <a:defRPr/>
              </a:pPr>
              <a:t>4</a:t>
            </a:fld>
            <a:endParaRPr lang="en-US"/>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93216" cy="1143000"/>
          </a:xfrm>
        </p:spPr>
        <p:txBody>
          <a:bodyPr/>
          <a:lstStyle/>
          <a:p>
            <a:pPr>
              <a:defRPr/>
            </a:pPr>
            <a:r>
              <a:rPr lang="en-US" dirty="0" smtClean="0">
                <a:latin typeface="Trebuchet MS" pitchFamily="34" charset="0"/>
              </a:rPr>
              <a:t>Navigation Drug Monograph</a:t>
            </a:r>
            <a:endParaRPr lang="en-US" dirty="0">
              <a:latin typeface="Trebuchet MS" pitchFamily="34" charset="0"/>
            </a:endParaRPr>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DC1AC4EA-3827-407F-933D-E55B09AC8FFA}" type="slidenum">
              <a:rPr lang="en-US" smtClean="0"/>
              <a:pPr>
                <a:defRPr/>
              </a:pPr>
              <a:t>40</a:t>
            </a:fld>
            <a:endParaRPr lang="en-US"/>
          </a:p>
        </p:txBody>
      </p:sp>
      <p:pic>
        <p:nvPicPr>
          <p:cNvPr id="5" name="Picture 4"/>
          <p:cNvPicPr>
            <a:picLocks noChangeAspect="1"/>
          </p:cNvPicPr>
          <p:nvPr/>
        </p:nvPicPr>
        <p:blipFill>
          <a:blip r:embed="rId2"/>
          <a:stretch>
            <a:fillRect/>
          </a:stretch>
        </p:blipFill>
        <p:spPr>
          <a:xfrm>
            <a:off x="304799" y="1371600"/>
            <a:ext cx="8555907" cy="4800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058353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defRPr/>
            </a:pPr>
            <a:r>
              <a:rPr lang="en-US" dirty="0" smtClean="0">
                <a:latin typeface="Trebuchet MS" pitchFamily="34" charset="0"/>
              </a:rPr>
              <a:t>Tables in Facts and Comparisons</a:t>
            </a:r>
          </a:p>
        </p:txBody>
      </p:sp>
      <p:sp>
        <p:nvSpPr>
          <p:cNvPr id="4" name="Content Placeholder 3"/>
          <p:cNvSpPr>
            <a:spLocks noGrp="1"/>
          </p:cNvSpPr>
          <p:nvPr>
            <p:ph sz="half" idx="1"/>
          </p:nvPr>
        </p:nvSpPr>
        <p:spPr>
          <a:xfrm>
            <a:off x="152400" y="1676400"/>
            <a:ext cx="4191000" cy="4718304"/>
          </a:xfrm>
        </p:spPr>
        <p:txBody>
          <a:bodyPr>
            <a:normAutofit/>
          </a:bodyPr>
          <a:lstStyle/>
          <a:p>
            <a:r>
              <a:rPr lang="en-US" dirty="0" smtClean="0">
                <a:solidFill>
                  <a:schemeClr val="tx2"/>
                </a:solidFill>
              </a:rPr>
              <a:t>Teaching opportunities</a:t>
            </a:r>
          </a:p>
          <a:p>
            <a:pPr lvl="1"/>
            <a:r>
              <a:rPr lang="en-US" dirty="0" smtClean="0">
                <a:solidFill>
                  <a:schemeClr val="tx2"/>
                </a:solidFill>
              </a:rPr>
              <a:t>Renal dosing</a:t>
            </a:r>
          </a:p>
          <a:p>
            <a:pPr lvl="1"/>
            <a:r>
              <a:rPr lang="en-US" dirty="0" smtClean="0">
                <a:solidFill>
                  <a:schemeClr val="tx2"/>
                </a:solidFill>
              </a:rPr>
              <a:t>Compare drugs in class:</a:t>
            </a:r>
          </a:p>
          <a:p>
            <a:pPr marL="548640" lvl="2" indent="0">
              <a:buNone/>
            </a:pPr>
            <a:r>
              <a:rPr lang="en-US" dirty="0">
                <a:solidFill>
                  <a:schemeClr val="tx2"/>
                </a:solidFill>
              </a:rPr>
              <a:t>Adverse Effects</a:t>
            </a:r>
          </a:p>
          <a:p>
            <a:pPr marL="548640" lvl="2" indent="0">
              <a:buNone/>
            </a:pPr>
            <a:r>
              <a:rPr lang="en-US" dirty="0" smtClean="0">
                <a:solidFill>
                  <a:schemeClr val="tx2"/>
                </a:solidFill>
              </a:rPr>
              <a:t>Indications</a:t>
            </a:r>
            <a:endParaRPr lang="en-US" dirty="0">
              <a:solidFill>
                <a:schemeClr val="tx2"/>
              </a:solidFill>
            </a:endParaRPr>
          </a:p>
          <a:p>
            <a:pPr marL="548640" lvl="2" indent="0">
              <a:buNone/>
            </a:pPr>
            <a:r>
              <a:rPr lang="en-US" dirty="0" smtClean="0">
                <a:solidFill>
                  <a:schemeClr val="tx2"/>
                </a:solidFill>
              </a:rPr>
              <a:t>Drug-Pregnancy</a:t>
            </a:r>
            <a:endParaRPr lang="en-US" dirty="0">
              <a:solidFill>
                <a:schemeClr val="tx2"/>
              </a:solidFill>
            </a:endParaRPr>
          </a:p>
          <a:p>
            <a:pPr marL="548640" lvl="2" indent="0">
              <a:buNone/>
            </a:pPr>
            <a:r>
              <a:rPr lang="en-US" dirty="0" smtClean="0">
                <a:solidFill>
                  <a:schemeClr val="tx2"/>
                </a:solidFill>
              </a:rPr>
              <a:t>Drug-Lactation</a:t>
            </a:r>
            <a:endParaRPr lang="en-US" dirty="0">
              <a:solidFill>
                <a:schemeClr val="tx2"/>
              </a:solidFill>
            </a:endParaRPr>
          </a:p>
          <a:p>
            <a:pPr marL="548640" lvl="2" indent="0">
              <a:buNone/>
            </a:pPr>
            <a:r>
              <a:rPr lang="en-US" dirty="0" smtClean="0">
                <a:solidFill>
                  <a:schemeClr val="tx2"/>
                </a:solidFill>
              </a:rPr>
              <a:t>Contraindications/Precautions</a:t>
            </a:r>
            <a:endParaRPr lang="en-US" dirty="0">
              <a:solidFill>
                <a:schemeClr val="tx2"/>
              </a:solidFill>
            </a:endParaRPr>
          </a:p>
          <a:p>
            <a:pPr marL="548640" lvl="2" indent="0">
              <a:buNone/>
            </a:pPr>
            <a:r>
              <a:rPr lang="en-US" dirty="0" smtClean="0">
                <a:solidFill>
                  <a:schemeClr val="tx2"/>
                </a:solidFill>
              </a:rPr>
              <a:t>Drug-Drug </a:t>
            </a:r>
            <a:r>
              <a:rPr lang="en-US" dirty="0">
                <a:solidFill>
                  <a:schemeClr val="tx2"/>
                </a:solidFill>
              </a:rPr>
              <a:t>Interactions</a:t>
            </a:r>
          </a:p>
          <a:p>
            <a:pPr marL="548640" lvl="2" indent="0">
              <a:buNone/>
            </a:pPr>
            <a:r>
              <a:rPr lang="en-US" dirty="0" smtClean="0">
                <a:solidFill>
                  <a:schemeClr val="tx2"/>
                </a:solidFill>
              </a:rPr>
              <a:t>Drug-Food </a:t>
            </a:r>
            <a:r>
              <a:rPr lang="en-US" dirty="0">
                <a:solidFill>
                  <a:schemeClr val="tx2"/>
                </a:solidFill>
              </a:rPr>
              <a:t>Interactions</a:t>
            </a:r>
          </a:p>
          <a:p>
            <a:pPr marL="548640" lvl="2" indent="0">
              <a:buNone/>
            </a:pPr>
            <a:r>
              <a:rPr lang="en-US" dirty="0" smtClean="0">
                <a:solidFill>
                  <a:schemeClr val="tx2"/>
                </a:solidFill>
              </a:rPr>
              <a:t>Drug-Alcohol </a:t>
            </a:r>
            <a:r>
              <a:rPr lang="en-US" dirty="0">
                <a:solidFill>
                  <a:schemeClr val="tx2"/>
                </a:solidFill>
              </a:rPr>
              <a:t>Interactions</a:t>
            </a:r>
            <a:endParaRPr lang="en-US" dirty="0" smtClean="0">
              <a:solidFill>
                <a:schemeClr val="tx2"/>
              </a:solidFill>
            </a:endParaRPr>
          </a:p>
          <a:p>
            <a:pPr lvl="2"/>
            <a:endParaRPr lang="en-US" dirty="0" smtClean="0"/>
          </a:p>
          <a:p>
            <a:pPr lvl="1"/>
            <a:endParaRPr lang="en-US" dirty="0"/>
          </a:p>
        </p:txBody>
      </p:sp>
      <p:sp>
        <p:nvSpPr>
          <p:cNvPr id="5" name="Content Placeholder 4"/>
          <p:cNvSpPr>
            <a:spLocks noGrp="1"/>
          </p:cNvSpPr>
          <p:nvPr>
            <p:ph sz="half" idx="2"/>
          </p:nvPr>
        </p:nvSpPr>
        <p:spPr/>
        <p:txBody>
          <a:bodyPr>
            <a:normAutofit/>
          </a:bodyPr>
          <a:lstStyle/>
          <a:p>
            <a:endParaRPr lang="en-US"/>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DC1AC4EA-3827-407F-933D-E55B09AC8FFA}" type="slidenum">
              <a:rPr lang="en-US" smtClean="0"/>
              <a:pPr>
                <a:defRPr/>
              </a:pPr>
              <a:t>41</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3850" y="1461545"/>
            <a:ext cx="5010150" cy="542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650391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0" y="0"/>
            <a:ext cx="9144000" cy="1554480"/>
          </a:xfrm>
          <a:solidFill>
            <a:srgbClr val="800000"/>
          </a:solidFill>
        </p:spPr>
        <p:txBody>
          <a:bodyPr/>
          <a:lstStyle/>
          <a:p>
            <a:pPr marL="457200" eaLnBrk="1" hangingPunct="1">
              <a:defRPr/>
            </a:pPr>
            <a:r>
              <a:rPr lang="en-US" dirty="0" smtClean="0">
                <a:solidFill>
                  <a:schemeClr val="bg1"/>
                </a:solidFill>
                <a:effectLst>
                  <a:outerShdw blurRad="38100" dist="38100" dir="2700000" algn="tl">
                    <a:srgbClr val="000000"/>
                  </a:outerShdw>
                </a:effectLst>
                <a:latin typeface="Trebuchet MS" pitchFamily="34" charset="0"/>
              </a:rPr>
              <a:t>Exercises for Practice</a:t>
            </a:r>
          </a:p>
        </p:txBody>
      </p:sp>
      <p:sp>
        <p:nvSpPr>
          <p:cNvPr id="35843" name="Rectangle 3"/>
          <p:cNvSpPr>
            <a:spLocks noGrp="1" noChangeArrowheads="1"/>
          </p:cNvSpPr>
          <p:nvPr>
            <p:ph idx="1"/>
          </p:nvPr>
        </p:nvSpPr>
        <p:spPr>
          <a:xfrm>
            <a:off x="457200" y="1981200"/>
            <a:ext cx="8229600" cy="4525963"/>
          </a:xfrm>
        </p:spPr>
        <p:txBody>
          <a:bodyPr/>
          <a:lstStyle/>
          <a:p>
            <a:pPr eaLnBrk="1" hangingPunct="1"/>
            <a:r>
              <a:rPr lang="en-US" dirty="0" smtClean="0">
                <a:latin typeface="Trebuchet MS" pitchFamily="34" charset="0"/>
              </a:rPr>
              <a:t>Using </a:t>
            </a:r>
            <a:r>
              <a:rPr lang="en-US" b="1" dirty="0" smtClean="0">
                <a:latin typeface="Trebuchet MS" pitchFamily="34" charset="0"/>
              </a:rPr>
              <a:t>Facts and Comparisons Online</a:t>
            </a:r>
            <a:endParaRPr lang="en-US" dirty="0" smtClean="0">
              <a:latin typeface="Trebuchet MS" pitchFamily="34" charset="0"/>
            </a:endParaRPr>
          </a:p>
          <a:p>
            <a:pPr eaLnBrk="1" hangingPunct="1"/>
            <a:r>
              <a:rPr lang="en-US" i="1" dirty="0" smtClean="0">
                <a:latin typeface="Trebuchet MS" pitchFamily="34" charset="0"/>
              </a:rPr>
              <a:t>Is it possible that Wellbutrin causes tinnitus? </a:t>
            </a:r>
            <a:r>
              <a:rPr lang="en-US" dirty="0" smtClean="0">
                <a:latin typeface="Trebuchet MS" pitchFamily="34" charset="0"/>
              </a:rPr>
              <a:t>(hint: CTRL-F)</a:t>
            </a:r>
          </a:p>
          <a:p>
            <a:pPr eaLnBrk="1" hangingPunct="1"/>
            <a:r>
              <a:rPr lang="en-US" i="1" dirty="0" smtClean="0">
                <a:latin typeface="Trebuchet MS" pitchFamily="34" charset="0"/>
              </a:rPr>
              <a:t>Which of the proton pump inhibitors are used off label for GERD in children?  </a:t>
            </a:r>
          </a:p>
          <a:p>
            <a:pPr eaLnBrk="1" hangingPunct="1"/>
            <a:endParaRPr lang="en-US" dirty="0" smtClean="0">
              <a:latin typeface="Trebuchet MS" pitchFamily="34" charset="0"/>
            </a:endParaRP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2A48C8A8-4D13-4900-8D24-E1FE056F07B7}" type="slidenum">
              <a:rPr lang="en-US" smtClean="0"/>
              <a:pPr>
                <a:defRPr/>
              </a:pPr>
              <a:t>42</a:t>
            </a:fld>
            <a:endParaRPr lang="en-US"/>
          </a:p>
        </p:txBody>
      </p:sp>
    </p:spTree>
    <p:extLst>
      <p:ext uri="{BB962C8B-B14F-4D97-AF65-F5344CB8AC3E}">
        <p14:creationId xmlns:p14="http://schemas.microsoft.com/office/powerpoint/2010/main" val="223732100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en-US" dirty="0" smtClean="0">
                <a:latin typeface="Trebuchet MS" pitchFamily="34" charset="0"/>
              </a:rPr>
              <a:t>Facts Drug Interactions</a:t>
            </a:r>
          </a:p>
        </p:txBody>
      </p:sp>
      <p:sp>
        <p:nvSpPr>
          <p:cNvPr id="7" name="Content Placeholder 6"/>
          <p:cNvSpPr>
            <a:spLocks noGrp="1"/>
          </p:cNvSpPr>
          <p:nvPr>
            <p:ph idx="1"/>
          </p:nvPr>
        </p:nvSpPr>
        <p:spPr/>
        <p:txBody>
          <a:bodyPr/>
          <a:lstStyle/>
          <a:p>
            <a:r>
              <a:rPr lang="en-US" dirty="0"/>
              <a:t>Can enter patient age, gender, drugs, allergies, and condition</a:t>
            </a:r>
          </a:p>
          <a:p>
            <a:r>
              <a:rPr lang="en-US" dirty="0" smtClean="0"/>
              <a:t>Information very detailed</a:t>
            </a:r>
          </a:p>
          <a:p>
            <a:r>
              <a:rPr lang="en-US" dirty="0" smtClean="0"/>
              <a:t>Each interaction linked to a monograph</a:t>
            </a:r>
          </a:p>
          <a:p>
            <a:r>
              <a:rPr lang="en-US" dirty="0" smtClean="0"/>
              <a:t>Each monograph included Significance, Onset, Severity (3 levels) and the level of documentation of this interaction.</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DC1AC4EA-3827-407F-933D-E55B09AC8FFA}" type="slidenum">
              <a:rPr lang="en-US" smtClean="0"/>
              <a:pPr>
                <a:defRPr/>
              </a:pPr>
              <a:t>43</a:t>
            </a:fld>
            <a:endParaRPr lang="en-US"/>
          </a:p>
        </p:txBody>
      </p:sp>
    </p:spTree>
    <p:extLst>
      <p:ext uri="{BB962C8B-B14F-4D97-AF65-F5344CB8AC3E}">
        <p14:creationId xmlns:p14="http://schemas.microsoft.com/office/powerpoint/2010/main" val="4159163277"/>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0" y="0"/>
            <a:ext cx="9144000" cy="1554480"/>
          </a:xfrm>
          <a:solidFill>
            <a:srgbClr val="800000"/>
          </a:solidFill>
        </p:spPr>
        <p:txBody>
          <a:bodyPr/>
          <a:lstStyle/>
          <a:p>
            <a:pPr marL="457200" eaLnBrk="1" hangingPunct="1">
              <a:defRPr/>
            </a:pPr>
            <a:r>
              <a:rPr lang="en-US" dirty="0" smtClean="0">
                <a:solidFill>
                  <a:schemeClr val="bg1"/>
                </a:solidFill>
                <a:effectLst>
                  <a:outerShdw blurRad="38100" dist="38100" dir="2700000" algn="tl">
                    <a:srgbClr val="000000"/>
                  </a:outerShdw>
                </a:effectLst>
                <a:latin typeface="Trebuchet MS" pitchFamily="34" charset="0"/>
              </a:rPr>
              <a:t>Exercises for Practice</a:t>
            </a:r>
          </a:p>
        </p:txBody>
      </p:sp>
      <p:sp>
        <p:nvSpPr>
          <p:cNvPr id="53251" name="Rectangle 3"/>
          <p:cNvSpPr>
            <a:spLocks noGrp="1" noChangeArrowheads="1"/>
          </p:cNvSpPr>
          <p:nvPr>
            <p:ph idx="1"/>
          </p:nvPr>
        </p:nvSpPr>
        <p:spPr>
          <a:xfrm>
            <a:off x="533400" y="2133600"/>
            <a:ext cx="8229600" cy="4525963"/>
          </a:xfrm>
        </p:spPr>
        <p:txBody>
          <a:bodyPr/>
          <a:lstStyle/>
          <a:p>
            <a:pPr eaLnBrk="1" hangingPunct="1"/>
            <a:r>
              <a:rPr lang="en-US" dirty="0" smtClean="0">
                <a:latin typeface="Trebuchet MS" pitchFamily="34" charset="0"/>
              </a:rPr>
              <a:t>digoxin, furosemide, lisinopril</a:t>
            </a:r>
          </a:p>
          <a:p>
            <a:pPr eaLnBrk="1" hangingPunct="1"/>
            <a:r>
              <a:rPr lang="en-US" dirty="0" smtClean="0">
                <a:latin typeface="Trebuchet MS" pitchFamily="34" charset="0"/>
              </a:rPr>
              <a:t>lisinopril, metformin, and hydrochlorothiazide </a:t>
            </a:r>
          </a:p>
          <a:p>
            <a:pPr eaLnBrk="1" hangingPunct="1"/>
            <a:r>
              <a:rPr lang="en-US" dirty="0" err="1" smtClean="0">
                <a:latin typeface="Trebuchet MS" pitchFamily="34" charset="0"/>
              </a:rPr>
              <a:t>Peds</a:t>
            </a:r>
            <a:r>
              <a:rPr lang="en-US" dirty="0" smtClean="0">
                <a:latin typeface="Trebuchet MS" pitchFamily="34" charset="0"/>
              </a:rPr>
              <a:t> example: isoniazid, rifampin, ethambutol, acetaminophen </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2A48C8A8-4D13-4900-8D24-E1FE056F07B7}" type="slidenum">
              <a:rPr lang="en-US" smtClean="0"/>
              <a:pPr>
                <a:defRPr/>
              </a:pPr>
              <a:t>44</a:t>
            </a:fld>
            <a:endParaRPr lang="en-US"/>
          </a:p>
        </p:txBody>
      </p:sp>
    </p:spTree>
    <p:extLst>
      <p:ext uri="{BB962C8B-B14F-4D97-AF65-F5344CB8AC3E}">
        <p14:creationId xmlns:p14="http://schemas.microsoft.com/office/powerpoint/2010/main" val="181563165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2313" y="2362200"/>
            <a:ext cx="4611687" cy="2200275"/>
          </a:xfrm>
        </p:spPr>
        <p:txBody>
          <a:bodyPr/>
          <a:lstStyle/>
          <a:p>
            <a:r>
              <a:rPr lang="en-US" dirty="0" smtClean="0"/>
              <a:t>Johns Hopkins ABX </a:t>
            </a:r>
            <a:endParaRPr lang="en-US" dirty="0"/>
          </a:p>
        </p:txBody>
      </p:sp>
      <p:sp>
        <p:nvSpPr>
          <p:cNvPr id="8" name="Text Placeholder 7"/>
          <p:cNvSpPr>
            <a:spLocks noGrp="1"/>
          </p:cNvSpPr>
          <p:nvPr>
            <p:ph type="body" idx="1"/>
          </p:nvPr>
        </p:nvSpPr>
        <p:spPr/>
        <p:txBody>
          <a:bodyPr/>
          <a:lstStyle/>
          <a:p>
            <a:r>
              <a:rPr lang="en-US" dirty="0" smtClean="0"/>
              <a:t>uCentral  </a:t>
            </a:r>
          </a:p>
          <a:p>
            <a:r>
              <a:rPr lang="en-US" dirty="0" smtClean="0"/>
              <a:t>Web and Mobile</a:t>
            </a:r>
            <a:endParaRPr lang="en-US" dirty="0"/>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DC1AC4EA-3827-407F-933D-E55B09AC8FFA}" type="slidenum">
              <a:rPr lang="en-US" smtClean="0"/>
              <a:pPr>
                <a:defRPr/>
              </a:pPr>
              <a:t>45</a:t>
            </a:fld>
            <a:endParaRPr lang="en-US"/>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0" y="761999"/>
            <a:ext cx="3279176" cy="58205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820033"/>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Johns Hopkins ABX Guide</a:t>
            </a:r>
            <a:endParaRPr lang="en-US" dirty="0"/>
          </a:p>
        </p:txBody>
      </p:sp>
      <p:sp>
        <p:nvSpPr>
          <p:cNvPr id="7" name="Content Placeholder 6"/>
          <p:cNvSpPr>
            <a:spLocks noGrp="1"/>
          </p:cNvSpPr>
          <p:nvPr>
            <p:ph idx="1"/>
          </p:nvPr>
        </p:nvSpPr>
        <p:spPr>
          <a:xfrm>
            <a:off x="457200" y="1600200"/>
            <a:ext cx="5486400" cy="4876800"/>
          </a:xfrm>
        </p:spPr>
        <p:txBody>
          <a:bodyPr/>
          <a:lstStyle/>
          <a:p>
            <a:r>
              <a:rPr lang="en-US" dirty="0" smtClean="0"/>
              <a:t>Look up by bug, drug or disease</a:t>
            </a:r>
          </a:p>
          <a:p>
            <a:r>
              <a:rPr lang="en-US" dirty="0" smtClean="0"/>
              <a:t>Section on Vaccines includes vaccine/drug interactions, contraindications</a:t>
            </a:r>
          </a:p>
          <a:p>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DE540285-E0CE-45EF-AA00-BA5ADB4DCF67}" type="slidenum">
              <a:rPr lang="en-US" smtClean="0"/>
              <a:pPr>
                <a:defRPr/>
              </a:pPr>
              <a:t>46</a:t>
            </a:fld>
            <a:endParaRPr lang="en-US"/>
          </a:p>
        </p:txBody>
      </p:sp>
      <p:pic>
        <p:nvPicPr>
          <p:cNvPr id="10" name="Content Placeholder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5520" y="1600200"/>
            <a:ext cx="2747492" cy="4876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076893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 vs Condition vs Antibiotic</a:t>
            </a:r>
            <a:endParaRPr lang="en-US" dirty="0"/>
          </a:p>
        </p:txBody>
      </p:sp>
      <p:pic>
        <p:nvPicPr>
          <p:cNvPr id="6" name="Content Placeholder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81000" y="1676400"/>
            <a:ext cx="2747492" cy="4876800"/>
          </a:xfrm>
          <a:prstGeom prst="rect">
            <a:avLst/>
          </a:prstGeom>
          <a:ln>
            <a:noFill/>
          </a:ln>
          <a:effectLst>
            <a:outerShdw blurRad="292100" dist="139700" dir="2700000" algn="tl" rotWithShape="0">
              <a:srgbClr val="333333">
                <a:alpha val="65000"/>
              </a:srgbClr>
            </a:outerShdw>
          </a:effectLst>
        </p:spPr>
      </p:pic>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2A48C8A8-4D13-4900-8D24-E1FE056F07B7}" type="slidenum">
              <a:rPr lang="en-US" smtClean="0"/>
              <a:pPr>
                <a:defRPr/>
              </a:pPr>
              <a:t>47</a:t>
            </a:fld>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5558" y="1676400"/>
            <a:ext cx="2745776" cy="4873752"/>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8400" y="1676400"/>
            <a:ext cx="2745776" cy="48737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2521736"/>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200400"/>
            <a:ext cx="3581400" cy="1371600"/>
          </a:xfrm>
        </p:spPr>
        <p:txBody>
          <a:bodyPr>
            <a:normAutofit fontScale="90000"/>
          </a:bodyPr>
          <a:lstStyle/>
          <a:p>
            <a:r>
              <a:rPr lang="en-US" dirty="0" smtClean="0">
                <a:latin typeface="Trebuchet MS" pitchFamily="34" charset="0"/>
              </a:rPr>
              <a:t>Dynamed Plus- </a:t>
            </a:r>
            <a:br>
              <a:rPr lang="en-US" dirty="0" smtClean="0">
                <a:latin typeface="Trebuchet MS" pitchFamily="34" charset="0"/>
              </a:rPr>
            </a:br>
            <a:r>
              <a:rPr lang="en-US" sz="2800" dirty="0" smtClean="0">
                <a:latin typeface="Trebuchet MS" pitchFamily="34" charset="0"/>
              </a:rPr>
              <a:t>Evidence based</a:t>
            </a:r>
            <a:endParaRPr lang="en-US" sz="2800" dirty="0">
              <a:latin typeface="Trebuchet MS"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86180463"/>
              </p:ext>
            </p:extLst>
          </p:nvPr>
        </p:nvGraphicFramePr>
        <p:xfrm>
          <a:off x="4876800" y="838200"/>
          <a:ext cx="3733800" cy="5669280"/>
        </p:xfrm>
        <a:graphic>
          <a:graphicData uri="http://schemas.openxmlformats.org/drawingml/2006/table">
            <a:tbl>
              <a:tblPr firstRow="1" bandRow="1">
                <a:tableStyleId>{BC89EF96-8CEA-46FF-86C4-4CE0E7609802}</a:tableStyleId>
              </a:tblPr>
              <a:tblGrid>
                <a:gridCol w="882535"/>
                <a:gridCol w="2851265"/>
              </a:tblGrid>
              <a:tr h="566928">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Rx Monographs</a:t>
                      </a:r>
                    </a:p>
                  </a:txBody>
                  <a:tcPr marL="9525" marR="9525" marT="9525" marB="0" anchor="ctr">
                    <a:solidFill>
                      <a:srgbClr val="800000"/>
                    </a:solidFill>
                  </a:tcPr>
                </a:tc>
              </a:tr>
              <a:tr h="566928">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OTC Monographs</a:t>
                      </a:r>
                    </a:p>
                  </a:txBody>
                  <a:tcPr marL="9525" marR="9525" marT="9525" marB="0" anchor="ctr">
                    <a:solidFill>
                      <a:srgbClr val="800000"/>
                    </a:solidFill>
                  </a:tcPr>
                </a:tc>
              </a:tr>
              <a:tr h="56692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3600" b="1" i="0" u="none" strike="noStrike" dirty="0" smtClean="0">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Alt Meds Monographs</a:t>
                      </a:r>
                    </a:p>
                  </a:txBody>
                  <a:tcPr marL="9525" marR="9525" marT="9525" marB="0" anchor="c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a:solidFill>
                            <a:schemeClr val="bg1"/>
                          </a:solidFill>
                          <a:effectLst/>
                          <a:latin typeface="Arial"/>
                        </a:rPr>
                        <a:t>Drug Interaction Tool</a:t>
                      </a:r>
                    </a:p>
                  </a:txBody>
                  <a:tcPr marL="9525" marR="9525" marT="9525" marB="0" anchor="ctr">
                    <a:solidFill>
                      <a:srgbClr val="800000"/>
                    </a:solidFill>
                  </a:tcPr>
                </a:tc>
              </a:tr>
              <a:tr h="56692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3600" b="1" i="0" u="none" strike="noStrike" dirty="0" smtClean="0">
                        <a:solidFill>
                          <a:schemeClr val="accent2"/>
                        </a:solidFill>
                        <a:effectLst/>
                        <a:latin typeface="Wingdings 2"/>
                      </a:endParaRPr>
                    </a:p>
                  </a:txBody>
                  <a:tcPr marL="9525" marR="9525" marT="9525" marB="0" anchor="ctr"/>
                </a:tc>
                <a:tc>
                  <a:txBody>
                    <a:bodyPr/>
                    <a:lstStyle/>
                    <a:p>
                      <a:pPr algn="l" fontAlgn="ctr"/>
                      <a:r>
                        <a:rPr lang="en-US" sz="2000" b="1" i="0" u="none" strike="noStrike" dirty="0">
                          <a:solidFill>
                            <a:schemeClr val="bg1"/>
                          </a:solidFill>
                          <a:effectLst/>
                          <a:latin typeface="Arial"/>
                        </a:rPr>
                        <a:t>Drug </a:t>
                      </a:r>
                      <a:r>
                        <a:rPr lang="en-US" sz="2000" b="1" i="0" u="none" strike="noStrike" dirty="0" smtClean="0">
                          <a:solidFill>
                            <a:schemeClr val="bg1"/>
                          </a:solidFill>
                          <a:effectLst/>
                          <a:latin typeface="Arial"/>
                        </a:rPr>
                        <a:t>Costs </a:t>
                      </a:r>
                      <a:endParaRPr lang="en-US" sz="2000" b="1" i="0" u="none" strike="noStrike" dirty="0">
                        <a:solidFill>
                          <a:schemeClr val="bg1"/>
                        </a:solidFill>
                        <a:effectLst/>
                        <a:latin typeface="Arial"/>
                      </a:endParaRPr>
                    </a:p>
                  </a:txBody>
                  <a:tcPr marL="9525" marR="9525" marT="9525" marB="0" anchor="ctr">
                    <a:solidFill>
                      <a:srgbClr val="800000"/>
                    </a:solidFill>
                  </a:tcPr>
                </a:tc>
              </a:tr>
              <a:tr h="56692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3600" b="1" i="0" u="none" strike="noStrike" dirty="0" smtClean="0">
                        <a:solidFill>
                          <a:schemeClr val="accent2"/>
                        </a:solidFill>
                        <a:effectLst/>
                        <a:latin typeface="Wingdings 2"/>
                      </a:endParaRPr>
                    </a:p>
                  </a:txBody>
                  <a:tcPr marL="9525" marR="9525" marT="9525" marB="0" anchor="ctr"/>
                </a:tc>
                <a:tc>
                  <a:txBody>
                    <a:bodyPr/>
                    <a:lstStyle/>
                    <a:p>
                      <a:pPr algn="l" fontAlgn="ctr"/>
                      <a:r>
                        <a:rPr lang="en-US" sz="2000" b="1" i="0" u="none" strike="noStrike" dirty="0">
                          <a:solidFill>
                            <a:schemeClr val="bg1"/>
                          </a:solidFill>
                          <a:effectLst/>
                          <a:latin typeface="Arial"/>
                        </a:rPr>
                        <a:t>Dosage Calculator</a:t>
                      </a:r>
                    </a:p>
                  </a:txBody>
                  <a:tcPr marL="9525" marR="9525" marT="9525" marB="0" anchor="c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a:solidFill>
                            <a:schemeClr val="bg1"/>
                          </a:solidFill>
                          <a:effectLst/>
                          <a:latin typeface="Arial"/>
                        </a:rPr>
                        <a:t>Formulary Tool</a:t>
                      </a:r>
                    </a:p>
                  </a:txBody>
                  <a:tcPr marL="9525" marR="9525" marT="9525" marB="0" anchor="c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smtClean="0">
                          <a:solidFill>
                            <a:schemeClr val="bg1"/>
                          </a:solidFill>
                          <a:effectLst/>
                          <a:latin typeface="Arial"/>
                        </a:rPr>
                        <a:t>Patient Ed Handouts</a:t>
                      </a:r>
                      <a:endParaRPr lang="en-US" sz="2000" b="1" i="0" u="none" strike="noStrike" dirty="0">
                        <a:solidFill>
                          <a:schemeClr val="bg1"/>
                        </a:solidFill>
                        <a:effectLst/>
                        <a:latin typeface="Arial"/>
                      </a:endParaRPr>
                    </a:p>
                  </a:txBody>
                  <a:tcPr marL="9525" marR="9525" marT="9525" marB="0" anchor="c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a:solidFill>
                            <a:schemeClr val="bg1"/>
                          </a:solidFill>
                          <a:effectLst/>
                          <a:latin typeface="Arial"/>
                        </a:rPr>
                        <a:t>Antibiotics Guide</a:t>
                      </a:r>
                    </a:p>
                  </a:txBody>
                  <a:tcPr marL="9525" marR="9525" marT="9525" marB="0" anchor="c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smtClean="0">
                          <a:solidFill>
                            <a:schemeClr val="bg1"/>
                          </a:solidFill>
                          <a:effectLst/>
                          <a:latin typeface="Arial"/>
                        </a:rPr>
                        <a:t>Immunizations</a:t>
                      </a:r>
                      <a:endParaRPr lang="en-US" sz="2000" b="1" i="0" u="none" strike="noStrike" dirty="0">
                        <a:solidFill>
                          <a:schemeClr val="bg1"/>
                        </a:solidFill>
                        <a:effectLst/>
                        <a:latin typeface="Arial"/>
                      </a:endParaRPr>
                    </a:p>
                  </a:txBody>
                  <a:tcPr marL="9525" marR="9525" marT="9525" marB="0" anchor="ctr">
                    <a:solidFill>
                      <a:srgbClr val="800000"/>
                    </a:solidFill>
                  </a:tcPr>
                </a:tc>
              </a:tr>
            </a:tbl>
          </a:graphicData>
        </a:graphic>
      </p:graphicFrame>
      <p:sp>
        <p:nvSpPr>
          <p:cNvPr id="2" name="Date Placeholder 1"/>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DE540285-E0CE-45EF-AA00-BA5ADB4DCF67}" type="slidenum">
              <a:rPr lang="en-US" smtClean="0"/>
              <a:pPr>
                <a:defRPr/>
              </a:pPr>
              <a:t>48</a:t>
            </a:fld>
            <a:endParaRPr lang="en-US"/>
          </a:p>
        </p:txBody>
      </p:sp>
    </p:spTree>
    <p:extLst>
      <p:ext uri="{BB962C8B-B14F-4D97-AF65-F5344CB8AC3E}">
        <p14:creationId xmlns:p14="http://schemas.microsoft.com/office/powerpoint/2010/main" val="58503246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Dynamed Plus Drug Topics</a:t>
            </a:r>
            <a:endParaRPr lang="en-US" dirty="0"/>
          </a:p>
        </p:txBody>
      </p:sp>
      <p:sp>
        <p:nvSpPr>
          <p:cNvPr id="7" name="Content Placeholder 6"/>
          <p:cNvSpPr>
            <a:spLocks noGrp="1"/>
          </p:cNvSpPr>
          <p:nvPr>
            <p:ph idx="1"/>
          </p:nvPr>
        </p:nvSpPr>
        <p:spPr>
          <a:xfrm>
            <a:off x="381000" y="1600200"/>
            <a:ext cx="8458200" cy="4876800"/>
          </a:xfrm>
        </p:spPr>
        <p:txBody>
          <a:bodyPr>
            <a:normAutofit/>
          </a:bodyPr>
          <a:lstStyle/>
          <a:p>
            <a:r>
              <a:rPr lang="en-US" sz="2400" dirty="0" smtClean="0"/>
              <a:t>Now contains Micromedex Drug monographs</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D623895B-B9B0-4205-AFE6-13A6ABF7A87F}" type="slidenum">
              <a:rPr lang="en-US" smtClean="0"/>
              <a:pPr>
                <a:defRPr/>
              </a:pPr>
              <a:t>49</a:t>
            </a:fld>
            <a:endParaRPr lang="en-US"/>
          </a:p>
        </p:txBody>
      </p:sp>
      <p:pic>
        <p:nvPicPr>
          <p:cNvPr id="4" name="Picture 3"/>
          <p:cNvPicPr>
            <a:picLocks noChangeAspect="1"/>
          </p:cNvPicPr>
          <p:nvPr/>
        </p:nvPicPr>
        <p:blipFill>
          <a:blip r:embed="rId2"/>
          <a:stretch>
            <a:fillRect/>
          </a:stretch>
        </p:blipFill>
        <p:spPr>
          <a:xfrm>
            <a:off x="914400" y="2286000"/>
            <a:ext cx="7543800" cy="44302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283793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8484" name="Rectangle 4"/>
          <p:cNvSpPr>
            <a:spLocks noGrp="1" noChangeArrowheads="1"/>
          </p:cNvSpPr>
          <p:nvPr>
            <p:ph type="ctrTitle"/>
          </p:nvPr>
        </p:nvSpPr>
        <p:spPr>
          <a:xfrm>
            <a:off x="685800" y="2209800"/>
            <a:ext cx="7696200" cy="3108960"/>
          </a:xfrm>
        </p:spPr>
        <p:txBody>
          <a:bodyPr/>
          <a:lstStyle/>
          <a:p>
            <a:pPr eaLnBrk="1" hangingPunct="1">
              <a:defRPr/>
            </a:pPr>
            <a:r>
              <a:rPr lang="en-US" sz="4000" cap="none" dirty="0" smtClean="0">
                <a:latin typeface="Trebuchet MS" pitchFamily="34" charset="0"/>
              </a:rPr>
              <a:t>Using the green Worksheet</a:t>
            </a:r>
            <a:br>
              <a:rPr lang="en-US" sz="4000" cap="none" dirty="0" smtClean="0">
                <a:latin typeface="Trebuchet MS" pitchFamily="34" charset="0"/>
              </a:rPr>
            </a:br>
            <a:r>
              <a:rPr lang="en-US" sz="4000" cap="none" dirty="0" smtClean="0">
                <a:latin typeface="Trebuchet MS" pitchFamily="34" charset="0"/>
              </a:rPr>
              <a:t>as we go thru the workshop,</a:t>
            </a:r>
            <a:br>
              <a:rPr lang="en-US" sz="4000" cap="none" dirty="0" smtClean="0">
                <a:latin typeface="Trebuchet MS" pitchFamily="34" charset="0"/>
              </a:rPr>
            </a:br>
            <a:r>
              <a:rPr lang="en-US" sz="4000" cap="none" dirty="0" smtClean="0">
                <a:latin typeface="Trebuchet MS" pitchFamily="34" charset="0"/>
              </a:rPr>
              <a:t>identify drug questions you can use with students.</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8652915C-9A91-490A-9C47-B3BDE9613FB1}" type="slidenum">
              <a:rPr lang="en-US" smtClean="0"/>
              <a:pPr>
                <a:defRPr/>
              </a:pPr>
              <a:t>5</a:t>
            </a:fld>
            <a:endParaRPr lang="en-US"/>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Dynamed Plus Teaching Opportunities</a:t>
            </a:r>
            <a:endParaRPr lang="en-US" dirty="0"/>
          </a:p>
        </p:txBody>
      </p:sp>
      <p:sp>
        <p:nvSpPr>
          <p:cNvPr id="3" name="Content Placeholder 2"/>
          <p:cNvSpPr>
            <a:spLocks noGrp="1"/>
          </p:cNvSpPr>
          <p:nvPr>
            <p:ph idx="1"/>
          </p:nvPr>
        </p:nvSpPr>
        <p:spPr>
          <a:xfrm>
            <a:off x="457200" y="1600200"/>
            <a:ext cx="8229600" cy="4876800"/>
          </a:xfrm>
        </p:spPr>
        <p:txBody>
          <a:bodyPr/>
          <a:lstStyle/>
          <a:p>
            <a:r>
              <a:rPr lang="en-US" dirty="0" smtClean="0">
                <a:solidFill>
                  <a:schemeClr val="tx2"/>
                </a:solidFill>
              </a:rPr>
              <a:t>Renal impairment dosing (Dosing Adjustments)</a:t>
            </a:r>
          </a:p>
          <a:p>
            <a:r>
              <a:rPr lang="en-US" dirty="0" smtClean="0">
                <a:solidFill>
                  <a:schemeClr val="tx2"/>
                </a:solidFill>
              </a:rPr>
              <a:t>Geriatric dosing</a:t>
            </a:r>
          </a:p>
          <a:p>
            <a:r>
              <a:rPr lang="en-US" dirty="0" smtClean="0">
                <a:solidFill>
                  <a:schemeClr val="tx2"/>
                </a:solidFill>
              </a:rPr>
              <a:t>What is the evidence for using that drug?</a:t>
            </a:r>
          </a:p>
          <a:p>
            <a:pPr marL="0" indent="0">
              <a:buNone/>
            </a:pPr>
            <a:endParaRPr lang="en-US" dirty="0" smtClean="0">
              <a:solidFill>
                <a:schemeClr val="tx2"/>
              </a:solidFill>
            </a:endParaRPr>
          </a:p>
          <a:p>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2A48C8A8-4D13-4900-8D24-E1FE056F07B7}" type="slidenum">
              <a:rPr lang="en-US" smtClean="0"/>
              <a:pPr>
                <a:defRPr/>
              </a:pPr>
              <a:t>50</a:t>
            </a:fld>
            <a:endParaRPr lang="en-US"/>
          </a:p>
        </p:txBody>
      </p:sp>
      <p:pic>
        <p:nvPicPr>
          <p:cNvPr id="6" name="Picture 5"/>
          <p:cNvPicPr>
            <a:picLocks noChangeAspect="1"/>
          </p:cNvPicPr>
          <p:nvPr/>
        </p:nvPicPr>
        <p:blipFill>
          <a:blip r:embed="rId3"/>
          <a:stretch>
            <a:fillRect/>
          </a:stretch>
        </p:blipFill>
        <p:spPr>
          <a:xfrm>
            <a:off x="633412" y="4038600"/>
            <a:ext cx="7877175" cy="27527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9148284"/>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200400"/>
            <a:ext cx="4459287" cy="1362075"/>
          </a:xfrm>
        </p:spPr>
        <p:txBody>
          <a:bodyPr>
            <a:normAutofit/>
          </a:bodyPr>
          <a:lstStyle/>
          <a:p>
            <a:r>
              <a:rPr lang="en-US" sz="3200" dirty="0" smtClean="0">
                <a:latin typeface="Trebuchet MS" pitchFamily="34" charset="0"/>
              </a:rPr>
              <a:t>Access Medicine</a:t>
            </a:r>
            <a:br>
              <a:rPr lang="en-US" sz="3200" dirty="0" smtClean="0">
                <a:latin typeface="Trebuchet MS" pitchFamily="34" charset="0"/>
              </a:rPr>
            </a:br>
            <a:endParaRPr lang="en-US" sz="3200" dirty="0">
              <a:latin typeface="Trebuchet MS"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59531208"/>
              </p:ext>
            </p:extLst>
          </p:nvPr>
        </p:nvGraphicFramePr>
        <p:xfrm>
          <a:off x="4876800" y="594360"/>
          <a:ext cx="3733800" cy="5669280"/>
        </p:xfrm>
        <a:graphic>
          <a:graphicData uri="http://schemas.openxmlformats.org/drawingml/2006/table">
            <a:tbl>
              <a:tblPr firstRow="1" bandRow="1">
                <a:tableStyleId>{BC89EF96-8CEA-46FF-86C4-4CE0E7609802}</a:tableStyleId>
              </a:tblPr>
              <a:tblGrid>
                <a:gridCol w="882535"/>
                <a:gridCol w="2851265"/>
              </a:tblGrid>
              <a:tr h="566928">
                <a:tc>
                  <a:txBody>
                    <a:bodyPr/>
                    <a:lstStyle/>
                    <a:p>
                      <a:pPr algn="ctr" fontAlgn="ctr"/>
                      <a:r>
                        <a:rPr lang="en-US" sz="3600" b="1" i="0" u="none" strike="noStrike" dirty="0">
                          <a:solidFill>
                            <a:schemeClr val="accent2"/>
                          </a:solidFill>
                          <a:effectLst/>
                          <a:latin typeface="Wingdings 2"/>
                        </a:rPr>
                        <a:t>P</a:t>
                      </a:r>
                    </a:p>
                  </a:txBody>
                  <a:tcPr marL="9525" marR="9525" marT="9525" marB="0" anchor="ctr">
                    <a:lnR w="12700" cmpd="sng">
                      <a:noFill/>
                    </a:lnR>
                  </a:tcPr>
                </a:tc>
                <a:tc>
                  <a:txBody>
                    <a:bodyPr/>
                    <a:lstStyle/>
                    <a:p>
                      <a:pPr algn="l" fontAlgn="ctr"/>
                      <a:r>
                        <a:rPr lang="en-US" sz="2000" b="1" i="0" u="none" strike="noStrike" dirty="0">
                          <a:solidFill>
                            <a:schemeClr val="bg1"/>
                          </a:solidFill>
                          <a:effectLst/>
                          <a:latin typeface="Arial"/>
                        </a:rPr>
                        <a:t>Rx Monographs</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rgbClr val="800000"/>
                    </a:solidFill>
                  </a:tcPr>
                </a:tc>
              </a:tr>
              <a:tr h="566928">
                <a:tc>
                  <a:txBody>
                    <a:bodyPr/>
                    <a:lstStyle/>
                    <a:p>
                      <a:pPr algn="ctr" fontAlgn="ctr"/>
                      <a:r>
                        <a:rPr lang="en-US" sz="3600" b="1" i="0" u="none" strike="noStrike" dirty="0">
                          <a:solidFill>
                            <a:schemeClr val="accent2"/>
                          </a:solidFill>
                          <a:effectLst/>
                          <a:latin typeface="Wingdings 2"/>
                        </a:rPr>
                        <a:t>P</a:t>
                      </a:r>
                    </a:p>
                  </a:txBody>
                  <a:tcPr marL="9525" marR="9525" marT="9525" marB="0" anchor="ctr">
                    <a:lnR w="12700" cmpd="sng">
                      <a:noFill/>
                    </a:lnR>
                  </a:tcPr>
                </a:tc>
                <a:tc>
                  <a:txBody>
                    <a:bodyPr/>
                    <a:lstStyle/>
                    <a:p>
                      <a:pPr algn="l" fontAlgn="ctr"/>
                      <a:r>
                        <a:rPr lang="en-US" sz="2000" b="1" i="0" u="none" strike="noStrike" dirty="0">
                          <a:solidFill>
                            <a:schemeClr val="bg1"/>
                          </a:solidFill>
                          <a:effectLst/>
                          <a:latin typeface="Arial"/>
                        </a:rPr>
                        <a:t>OTC Monographs</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lnR w="12700" cmpd="sng">
                      <a:noFill/>
                    </a:lnR>
                  </a:tcPr>
                </a:tc>
                <a:tc>
                  <a:txBody>
                    <a:bodyPr/>
                    <a:lstStyle/>
                    <a:p>
                      <a:pPr algn="l" fontAlgn="ctr"/>
                      <a:r>
                        <a:rPr lang="en-US" sz="2000" b="1" i="0" u="none" strike="noStrike" dirty="0">
                          <a:solidFill>
                            <a:schemeClr val="bg1"/>
                          </a:solidFill>
                          <a:effectLst/>
                          <a:latin typeface="Arial"/>
                        </a:rPr>
                        <a:t>Alt Meds Monographs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lnR w="12700" cmpd="sng">
                      <a:noFill/>
                    </a:lnR>
                  </a:tcPr>
                </a:tc>
                <a:tc>
                  <a:txBody>
                    <a:bodyPr/>
                    <a:lstStyle/>
                    <a:p>
                      <a:pPr algn="l" fontAlgn="ctr"/>
                      <a:r>
                        <a:rPr lang="en-US" sz="2000" b="1" i="0" u="none" strike="noStrike" dirty="0">
                          <a:solidFill>
                            <a:schemeClr val="bg1"/>
                          </a:solidFill>
                          <a:effectLst/>
                          <a:latin typeface="Arial"/>
                        </a:rPr>
                        <a:t>Drug Interaction Tool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00000"/>
                    </a:solidFill>
                  </a:tcPr>
                </a:tc>
              </a:tr>
              <a:tr h="56692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3600" b="1" i="0" u="none" strike="noStrike" dirty="0" smtClean="0">
                          <a:solidFill>
                            <a:schemeClr val="accent2"/>
                          </a:solidFill>
                          <a:effectLst/>
                          <a:latin typeface="Wingdings 2"/>
                        </a:rPr>
                        <a:t>P</a:t>
                      </a:r>
                    </a:p>
                  </a:txBody>
                  <a:tcPr marL="9525" marR="9525" marT="9525" marB="0" anchor="ctr">
                    <a:lnR w="12700" cmpd="sng">
                      <a:noFill/>
                    </a:lnR>
                  </a:tcPr>
                </a:tc>
                <a:tc>
                  <a:txBody>
                    <a:bodyPr/>
                    <a:lstStyle/>
                    <a:p>
                      <a:pPr algn="l" fontAlgn="ctr"/>
                      <a:r>
                        <a:rPr lang="en-US" sz="2000" b="1" i="0" u="none" strike="noStrike" dirty="0">
                          <a:solidFill>
                            <a:schemeClr val="bg1"/>
                          </a:solidFill>
                          <a:effectLst/>
                          <a:latin typeface="Arial"/>
                        </a:rPr>
                        <a:t>Drug Costs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00000"/>
                    </a:solidFill>
                  </a:tcPr>
                </a:tc>
              </a:tr>
              <a:tr h="56692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3600" b="1" i="0" u="none" strike="noStrike" dirty="0" smtClean="0">
                        <a:solidFill>
                          <a:schemeClr val="accent2"/>
                        </a:solidFill>
                        <a:effectLst/>
                        <a:latin typeface="Wingdings 2"/>
                      </a:endParaRPr>
                    </a:p>
                  </a:txBody>
                  <a:tcPr marL="9525" marR="9525" marT="9525" marB="0" anchor="ctr">
                    <a:lnR w="12700" cmpd="sng">
                      <a:noFill/>
                    </a:lnR>
                  </a:tcPr>
                </a:tc>
                <a:tc>
                  <a:txBody>
                    <a:bodyPr/>
                    <a:lstStyle/>
                    <a:p>
                      <a:pPr algn="l" fontAlgn="ctr"/>
                      <a:r>
                        <a:rPr lang="en-US" sz="2000" b="1" i="0" u="none" strike="noStrike" dirty="0">
                          <a:solidFill>
                            <a:schemeClr val="bg1"/>
                          </a:solidFill>
                          <a:effectLst/>
                          <a:latin typeface="Arial"/>
                        </a:rPr>
                        <a:t>Dosage Calculator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lnR w="12700" cmpd="sng">
                      <a:noFill/>
                    </a:lnR>
                  </a:tcPr>
                </a:tc>
                <a:tc>
                  <a:txBody>
                    <a:bodyPr/>
                    <a:lstStyle/>
                    <a:p>
                      <a:pPr algn="l" fontAlgn="ctr"/>
                      <a:r>
                        <a:rPr lang="en-US" sz="2000" b="1" i="0" u="none" strike="noStrike" dirty="0">
                          <a:solidFill>
                            <a:schemeClr val="bg1"/>
                          </a:solidFill>
                          <a:effectLst/>
                          <a:latin typeface="Arial"/>
                        </a:rPr>
                        <a:t>Formulary Tool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lnR w="12700" cmpd="sng">
                      <a:noFill/>
                    </a:lnR>
                  </a:tcPr>
                </a:tc>
                <a:tc>
                  <a:txBody>
                    <a:bodyPr/>
                    <a:lstStyle/>
                    <a:p>
                      <a:pPr algn="l" fontAlgn="ctr"/>
                      <a:r>
                        <a:rPr lang="en-US" sz="2000" b="1" i="0" u="none" strike="noStrike" dirty="0">
                          <a:solidFill>
                            <a:schemeClr val="bg1"/>
                          </a:solidFill>
                          <a:effectLst/>
                          <a:latin typeface="Arial"/>
                        </a:rPr>
                        <a:t>Pill Identifier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lnR w="12700" cmpd="sng">
                      <a:noFill/>
                    </a:lnR>
                  </a:tcPr>
                </a:tc>
                <a:tc>
                  <a:txBody>
                    <a:bodyPr/>
                    <a:lstStyle/>
                    <a:p>
                      <a:pPr algn="l" fontAlgn="ctr"/>
                      <a:r>
                        <a:rPr lang="en-US" sz="2000" b="1" i="0" u="none" strike="noStrike" dirty="0">
                          <a:solidFill>
                            <a:schemeClr val="bg1"/>
                          </a:solidFill>
                          <a:effectLst/>
                          <a:latin typeface="Arial"/>
                        </a:rPr>
                        <a:t>Antibiotics Guide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lnR w="12700" cmpd="sng">
                      <a:noFill/>
                    </a:lnR>
                  </a:tcPr>
                </a:tc>
                <a:tc>
                  <a:txBody>
                    <a:bodyPr/>
                    <a:lstStyle/>
                    <a:p>
                      <a:pPr algn="l" fontAlgn="ctr"/>
                      <a:r>
                        <a:rPr lang="en-US" sz="2000" b="1" i="0" u="none" strike="noStrike" dirty="0" smtClean="0">
                          <a:solidFill>
                            <a:schemeClr val="bg1"/>
                          </a:solidFill>
                          <a:effectLst/>
                          <a:latin typeface="Arial"/>
                        </a:rPr>
                        <a:t>Immunizations</a:t>
                      </a:r>
                      <a:endParaRPr lang="en-US" sz="2000" b="1" i="0" u="none" strike="noStrike" dirty="0">
                        <a:solidFill>
                          <a:schemeClr val="bg1"/>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00000"/>
                    </a:solidFill>
                  </a:tcPr>
                </a:tc>
              </a:tr>
            </a:tbl>
          </a:graphicData>
        </a:graphic>
      </p:graphicFrame>
      <p:sp>
        <p:nvSpPr>
          <p:cNvPr id="2" name="Date Placeholder 1"/>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DE540285-E0CE-45EF-AA00-BA5ADB4DCF67}" type="slidenum">
              <a:rPr lang="en-US" smtClean="0"/>
              <a:pPr>
                <a:defRPr/>
              </a:pPr>
              <a:t>51</a:t>
            </a:fld>
            <a:endParaRPr lang="en-US"/>
          </a:p>
        </p:txBody>
      </p:sp>
    </p:spTree>
    <p:extLst>
      <p:ext uri="{BB962C8B-B14F-4D97-AF65-F5344CB8AC3E}">
        <p14:creationId xmlns:p14="http://schemas.microsoft.com/office/powerpoint/2010/main" val="159040531"/>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676400" y="427891"/>
            <a:ext cx="7010400" cy="1143000"/>
          </a:xfrm>
        </p:spPr>
        <p:txBody>
          <a:bodyPr/>
          <a:lstStyle/>
          <a:p>
            <a:pPr eaLnBrk="1" hangingPunct="1">
              <a:defRPr/>
            </a:pPr>
            <a:r>
              <a:rPr lang="en-US" sz="3600" dirty="0" err="1" smtClean="0">
                <a:latin typeface="Trebuchet MS" pitchFamily="34" charset="0"/>
              </a:rPr>
              <a:t>LexiDrugs</a:t>
            </a:r>
            <a:r>
              <a:rPr lang="en-US" sz="3600" dirty="0" smtClean="0">
                <a:latin typeface="Trebuchet MS" pitchFamily="34" charset="0"/>
              </a:rPr>
              <a:t> in Access Medicine</a:t>
            </a:r>
          </a:p>
        </p:txBody>
      </p:sp>
      <p:sp>
        <p:nvSpPr>
          <p:cNvPr id="38915" name="Content Placeholder 4"/>
          <p:cNvSpPr>
            <a:spLocks noGrp="1"/>
          </p:cNvSpPr>
          <p:nvPr>
            <p:ph idx="1"/>
          </p:nvPr>
        </p:nvSpPr>
        <p:spPr>
          <a:xfrm>
            <a:off x="397042" y="1447800"/>
            <a:ext cx="8229600" cy="1219200"/>
          </a:xfrm>
        </p:spPr>
        <p:txBody>
          <a:bodyPr/>
          <a:lstStyle/>
          <a:p>
            <a:r>
              <a:rPr lang="en-US" sz="2800" dirty="0" smtClean="0">
                <a:latin typeface="Trebuchet MS" pitchFamily="34" charset="0"/>
              </a:rPr>
              <a:t>Access Medicine </a:t>
            </a:r>
            <a:r>
              <a:rPr lang="en-US" sz="2400" dirty="0" err="1" smtClean="0">
                <a:latin typeface="Trebuchet MS" pitchFamily="34" charset="0"/>
              </a:rPr>
              <a:t>Lexi</a:t>
            </a:r>
            <a:r>
              <a:rPr lang="en-US" sz="2400" dirty="0" smtClean="0">
                <a:latin typeface="Trebuchet MS" pitchFamily="34" charset="0"/>
              </a:rPr>
              <a:t> Drug Content (Rx and OTC)</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2A48C8A8-4D13-4900-8D24-E1FE056F07B7}" type="slidenum">
              <a:rPr lang="en-US" smtClean="0"/>
              <a:pPr>
                <a:defRPr/>
              </a:pPr>
              <a:t>52</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25362"/>
            <a:ext cx="7638900" cy="441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200400"/>
            <a:ext cx="4459287" cy="1362075"/>
          </a:xfrm>
        </p:spPr>
        <p:txBody>
          <a:bodyPr>
            <a:normAutofit/>
          </a:bodyPr>
          <a:lstStyle/>
          <a:p>
            <a:r>
              <a:rPr lang="en-US" sz="3200" cap="none" dirty="0" err="1" smtClean="0">
                <a:latin typeface="Trebuchet MS" pitchFamily="34" charset="0"/>
              </a:rPr>
              <a:t>ClinicalKey</a:t>
            </a:r>
            <a:r>
              <a:rPr lang="en-US" sz="3200" dirty="0" smtClean="0">
                <a:latin typeface="Trebuchet MS" pitchFamily="34" charset="0"/>
              </a:rPr>
              <a:t/>
            </a:r>
            <a:br>
              <a:rPr lang="en-US" sz="3200" dirty="0" smtClean="0">
                <a:latin typeface="Trebuchet MS" pitchFamily="34" charset="0"/>
              </a:rPr>
            </a:br>
            <a:endParaRPr lang="en-US" sz="3200" dirty="0">
              <a:latin typeface="Trebuchet MS"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93616679"/>
              </p:ext>
            </p:extLst>
          </p:nvPr>
        </p:nvGraphicFramePr>
        <p:xfrm>
          <a:off x="4876800" y="594360"/>
          <a:ext cx="3733800" cy="5669280"/>
        </p:xfrm>
        <a:graphic>
          <a:graphicData uri="http://schemas.openxmlformats.org/drawingml/2006/table">
            <a:tbl>
              <a:tblPr firstRow="1" bandRow="1">
                <a:tableStyleId>{BC89EF96-8CEA-46FF-86C4-4CE0E7609802}</a:tableStyleId>
              </a:tblPr>
              <a:tblGrid>
                <a:gridCol w="882535"/>
                <a:gridCol w="2851265"/>
              </a:tblGrid>
              <a:tr h="566928">
                <a:tc>
                  <a:txBody>
                    <a:bodyPr/>
                    <a:lstStyle/>
                    <a:p>
                      <a:pPr algn="ctr" fontAlgn="ctr"/>
                      <a:r>
                        <a:rPr lang="en-US" sz="3600" b="1" i="0" u="none" strike="noStrike" dirty="0">
                          <a:solidFill>
                            <a:schemeClr val="accent2"/>
                          </a:solidFill>
                          <a:effectLst/>
                          <a:latin typeface="Wingdings 2"/>
                        </a:rPr>
                        <a:t>P</a:t>
                      </a:r>
                    </a:p>
                  </a:txBody>
                  <a:tcPr marL="9525" marR="9525" marT="9525" marB="0" anchor="ctr">
                    <a:lnR w="12700" cmpd="sng">
                      <a:noFill/>
                    </a:lnR>
                  </a:tcPr>
                </a:tc>
                <a:tc>
                  <a:txBody>
                    <a:bodyPr/>
                    <a:lstStyle/>
                    <a:p>
                      <a:pPr algn="l" fontAlgn="ctr"/>
                      <a:r>
                        <a:rPr lang="en-US" sz="2000" b="1" i="0" u="none" strike="noStrike" dirty="0">
                          <a:solidFill>
                            <a:schemeClr val="bg1"/>
                          </a:solidFill>
                          <a:effectLst/>
                          <a:latin typeface="Arial"/>
                        </a:rPr>
                        <a:t>Rx Monographs</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rgbClr val="800000"/>
                    </a:solidFill>
                  </a:tcPr>
                </a:tc>
              </a:tr>
              <a:tr h="566928">
                <a:tc>
                  <a:txBody>
                    <a:bodyPr/>
                    <a:lstStyle/>
                    <a:p>
                      <a:pPr algn="ctr" fontAlgn="ctr"/>
                      <a:r>
                        <a:rPr lang="en-US" sz="3600" b="1" i="0" u="none" strike="noStrike" dirty="0">
                          <a:solidFill>
                            <a:schemeClr val="accent2"/>
                          </a:solidFill>
                          <a:effectLst/>
                          <a:latin typeface="Wingdings 2"/>
                        </a:rPr>
                        <a:t>P</a:t>
                      </a:r>
                    </a:p>
                  </a:txBody>
                  <a:tcPr marL="9525" marR="9525" marT="9525" marB="0" anchor="ctr">
                    <a:lnR w="12700" cmpd="sng">
                      <a:noFill/>
                    </a:lnR>
                  </a:tcPr>
                </a:tc>
                <a:tc>
                  <a:txBody>
                    <a:bodyPr/>
                    <a:lstStyle/>
                    <a:p>
                      <a:pPr algn="l" fontAlgn="ctr"/>
                      <a:r>
                        <a:rPr lang="en-US" sz="2000" b="1" i="0" u="none" strike="noStrike" dirty="0">
                          <a:solidFill>
                            <a:schemeClr val="bg1"/>
                          </a:solidFill>
                          <a:effectLst/>
                          <a:latin typeface="Arial"/>
                        </a:rPr>
                        <a:t>OTC Monographs</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800000"/>
                    </a:solidFill>
                  </a:tcPr>
                </a:tc>
              </a:tr>
              <a:tr h="56692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3600" b="1" i="0" u="none" strike="noStrike" dirty="0" smtClean="0">
                          <a:solidFill>
                            <a:schemeClr val="accent2"/>
                          </a:solidFill>
                          <a:effectLst/>
                          <a:latin typeface="Wingdings 2"/>
                        </a:rPr>
                        <a:t>P</a:t>
                      </a:r>
                    </a:p>
                  </a:txBody>
                  <a:tcPr marL="9525" marR="9525" marT="9525" marB="0" anchor="ctr">
                    <a:lnR w="12700" cmpd="sng">
                      <a:noFill/>
                    </a:lnR>
                  </a:tcPr>
                </a:tc>
                <a:tc>
                  <a:txBody>
                    <a:bodyPr/>
                    <a:lstStyle/>
                    <a:p>
                      <a:pPr algn="l" fontAlgn="ctr"/>
                      <a:r>
                        <a:rPr lang="en-US" sz="2000" b="1" i="0" u="none" strike="noStrike" dirty="0">
                          <a:solidFill>
                            <a:schemeClr val="bg1"/>
                          </a:solidFill>
                          <a:effectLst/>
                          <a:latin typeface="Arial"/>
                        </a:rPr>
                        <a:t>Alt Meds Monographs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lnR w="12700" cmpd="sng">
                      <a:noFill/>
                    </a:lnR>
                  </a:tcPr>
                </a:tc>
                <a:tc>
                  <a:txBody>
                    <a:bodyPr/>
                    <a:lstStyle/>
                    <a:p>
                      <a:pPr algn="l" fontAlgn="ctr"/>
                      <a:r>
                        <a:rPr lang="en-US" sz="2000" b="1" i="0" u="none" strike="noStrike" dirty="0">
                          <a:solidFill>
                            <a:schemeClr val="bg1"/>
                          </a:solidFill>
                          <a:effectLst/>
                          <a:latin typeface="Arial"/>
                        </a:rPr>
                        <a:t>Drug Interaction Tool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00000"/>
                    </a:solidFill>
                  </a:tcPr>
                </a:tc>
              </a:tr>
              <a:tr h="56692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3600" b="1" i="0" u="none" strike="noStrike" dirty="0" smtClean="0">
                        <a:solidFill>
                          <a:schemeClr val="accent2"/>
                        </a:solidFill>
                        <a:effectLst/>
                        <a:latin typeface="Wingdings 2"/>
                      </a:endParaRPr>
                    </a:p>
                  </a:txBody>
                  <a:tcPr marL="9525" marR="9525" marT="9525" marB="0" anchor="ctr">
                    <a:lnR w="12700" cmpd="sng">
                      <a:noFill/>
                    </a:lnR>
                  </a:tcPr>
                </a:tc>
                <a:tc>
                  <a:txBody>
                    <a:bodyPr/>
                    <a:lstStyle/>
                    <a:p>
                      <a:pPr algn="l" fontAlgn="ctr"/>
                      <a:r>
                        <a:rPr lang="en-US" sz="2000" b="1" i="0" u="none" strike="noStrike" dirty="0">
                          <a:solidFill>
                            <a:schemeClr val="bg1"/>
                          </a:solidFill>
                          <a:effectLst/>
                          <a:latin typeface="Arial"/>
                        </a:rPr>
                        <a:t>Drug Costs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00000"/>
                    </a:solidFill>
                  </a:tcPr>
                </a:tc>
              </a:tr>
              <a:tr h="56692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3600" b="1" i="0" u="none" strike="noStrike" dirty="0" smtClean="0">
                        <a:solidFill>
                          <a:schemeClr val="accent2"/>
                        </a:solidFill>
                        <a:effectLst/>
                        <a:latin typeface="Wingdings 2"/>
                      </a:endParaRPr>
                    </a:p>
                  </a:txBody>
                  <a:tcPr marL="9525" marR="9525" marT="9525" marB="0" anchor="ctr">
                    <a:lnR w="12700" cmpd="sng">
                      <a:noFill/>
                    </a:lnR>
                  </a:tcPr>
                </a:tc>
                <a:tc>
                  <a:txBody>
                    <a:bodyPr/>
                    <a:lstStyle/>
                    <a:p>
                      <a:pPr algn="l" fontAlgn="ctr"/>
                      <a:r>
                        <a:rPr lang="en-US" sz="2000" b="1" i="0" u="none" strike="noStrike" dirty="0">
                          <a:solidFill>
                            <a:schemeClr val="bg1"/>
                          </a:solidFill>
                          <a:effectLst/>
                          <a:latin typeface="Arial"/>
                        </a:rPr>
                        <a:t>Dosage Calculator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lnR w="12700" cmpd="sng">
                      <a:noFill/>
                    </a:lnR>
                  </a:tcPr>
                </a:tc>
                <a:tc>
                  <a:txBody>
                    <a:bodyPr/>
                    <a:lstStyle/>
                    <a:p>
                      <a:pPr algn="l" fontAlgn="ctr"/>
                      <a:r>
                        <a:rPr lang="en-US" sz="2000" b="1" i="0" u="none" strike="noStrike" dirty="0">
                          <a:solidFill>
                            <a:schemeClr val="bg1"/>
                          </a:solidFill>
                          <a:effectLst/>
                          <a:latin typeface="Arial"/>
                        </a:rPr>
                        <a:t>Formulary Tool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lnR w="12700" cmpd="sng">
                      <a:noFill/>
                    </a:lnR>
                  </a:tcPr>
                </a:tc>
                <a:tc>
                  <a:txBody>
                    <a:bodyPr/>
                    <a:lstStyle/>
                    <a:p>
                      <a:pPr algn="l" fontAlgn="ctr"/>
                      <a:r>
                        <a:rPr lang="en-US" sz="2000" b="1" i="0" u="none" strike="noStrike" dirty="0">
                          <a:solidFill>
                            <a:schemeClr val="bg1"/>
                          </a:solidFill>
                          <a:effectLst/>
                          <a:latin typeface="Arial"/>
                        </a:rPr>
                        <a:t>Pill Identifier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lnR w="12700" cmpd="sng">
                      <a:noFill/>
                    </a:lnR>
                  </a:tcPr>
                </a:tc>
                <a:tc>
                  <a:txBody>
                    <a:bodyPr/>
                    <a:lstStyle/>
                    <a:p>
                      <a:pPr algn="l" fontAlgn="ctr"/>
                      <a:r>
                        <a:rPr lang="en-US" sz="2000" b="1" i="0" u="none" strike="noStrike" dirty="0">
                          <a:solidFill>
                            <a:schemeClr val="bg1"/>
                          </a:solidFill>
                          <a:effectLst/>
                          <a:latin typeface="Arial"/>
                        </a:rPr>
                        <a:t>Antibiotics Guide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lnR w="12700" cmpd="sng">
                      <a:noFill/>
                    </a:lnR>
                  </a:tcPr>
                </a:tc>
                <a:tc>
                  <a:txBody>
                    <a:bodyPr/>
                    <a:lstStyle/>
                    <a:p>
                      <a:pPr algn="l" fontAlgn="ctr"/>
                      <a:r>
                        <a:rPr lang="en-US" sz="2000" b="1" i="0" u="none" strike="noStrike" dirty="0" smtClean="0">
                          <a:solidFill>
                            <a:schemeClr val="bg1"/>
                          </a:solidFill>
                          <a:effectLst/>
                          <a:latin typeface="Arial"/>
                        </a:rPr>
                        <a:t>Immunizations</a:t>
                      </a:r>
                      <a:endParaRPr lang="en-US" sz="2000" b="1" i="0" u="none" strike="noStrike" dirty="0">
                        <a:solidFill>
                          <a:schemeClr val="bg1"/>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00000"/>
                    </a:solidFill>
                  </a:tcPr>
                </a:tc>
              </a:tr>
            </a:tbl>
          </a:graphicData>
        </a:graphic>
      </p:graphicFrame>
      <p:sp>
        <p:nvSpPr>
          <p:cNvPr id="2" name="Date Placeholder 1"/>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DE540285-E0CE-45EF-AA00-BA5ADB4DCF67}" type="slidenum">
              <a:rPr lang="en-US" smtClean="0"/>
              <a:pPr>
                <a:defRPr/>
              </a:pPr>
              <a:t>53</a:t>
            </a:fld>
            <a:endParaRPr lang="en-US"/>
          </a:p>
        </p:txBody>
      </p:sp>
    </p:spTree>
    <p:extLst>
      <p:ext uri="{BB962C8B-B14F-4D97-AF65-F5344CB8AC3E}">
        <p14:creationId xmlns:p14="http://schemas.microsoft.com/office/powerpoint/2010/main" val="1190899050"/>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ClinicalKey</a:t>
            </a:r>
            <a:r>
              <a:rPr lang="en-US" dirty="0" smtClean="0"/>
              <a:t> Drug Monographs</a:t>
            </a:r>
            <a:endParaRPr lang="en-US" dirty="0"/>
          </a:p>
        </p:txBody>
      </p:sp>
      <p:sp>
        <p:nvSpPr>
          <p:cNvPr id="3" name="Content Placeholder 2"/>
          <p:cNvSpPr>
            <a:spLocks noGrp="1"/>
          </p:cNvSpPr>
          <p:nvPr>
            <p:ph idx="1"/>
          </p:nvPr>
        </p:nvSpPr>
        <p:spPr/>
        <p:txBody>
          <a:bodyPr/>
          <a:lstStyle/>
          <a:p>
            <a:r>
              <a:rPr lang="en-US" dirty="0" smtClean="0"/>
              <a:t>From Gold Standard</a:t>
            </a:r>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2A48C8A8-4D13-4900-8D24-E1FE056F07B7}" type="slidenum">
              <a:rPr lang="en-US" smtClean="0"/>
              <a:pPr>
                <a:defRPr/>
              </a:pPr>
              <a:t>54</a:t>
            </a:fld>
            <a:endParaRPr lang="en-US"/>
          </a:p>
        </p:txBody>
      </p:sp>
      <p:pic>
        <p:nvPicPr>
          <p:cNvPr id="6" name="Picture 5"/>
          <p:cNvPicPr>
            <a:picLocks noChangeAspect="1"/>
          </p:cNvPicPr>
          <p:nvPr/>
        </p:nvPicPr>
        <p:blipFill>
          <a:blip r:embed="rId2"/>
          <a:stretch>
            <a:fillRect/>
          </a:stretch>
        </p:blipFill>
        <p:spPr>
          <a:xfrm>
            <a:off x="426720" y="2286000"/>
            <a:ext cx="8458200" cy="4267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1603159"/>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124200"/>
            <a:ext cx="4230687" cy="1362075"/>
          </a:xfrm>
        </p:spPr>
        <p:txBody>
          <a:bodyPr/>
          <a:lstStyle/>
          <a:p>
            <a:r>
              <a:rPr lang="en-US" sz="3200" dirty="0" smtClean="0">
                <a:latin typeface="Trebuchet MS" pitchFamily="34" charset="0"/>
              </a:rPr>
              <a:t>Natural Medicines</a:t>
            </a:r>
            <a:endParaRPr lang="en-US" sz="3200" dirty="0">
              <a:latin typeface="Trebuchet MS"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33260283"/>
              </p:ext>
            </p:extLst>
          </p:nvPr>
        </p:nvGraphicFramePr>
        <p:xfrm>
          <a:off x="4876800" y="762000"/>
          <a:ext cx="3733800" cy="5669280"/>
        </p:xfrm>
        <a:graphic>
          <a:graphicData uri="http://schemas.openxmlformats.org/drawingml/2006/table">
            <a:tbl>
              <a:tblPr firstRow="1" bandRow="1">
                <a:tableStyleId>{BC89EF96-8CEA-46FF-86C4-4CE0E7609802}</a:tableStyleId>
              </a:tblPr>
              <a:tblGrid>
                <a:gridCol w="882535"/>
                <a:gridCol w="2851265"/>
              </a:tblGrid>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a:solidFill>
                            <a:schemeClr val="bg1"/>
                          </a:solidFill>
                          <a:effectLst/>
                          <a:latin typeface="Arial"/>
                        </a:rPr>
                        <a:t>Rx Monographs</a:t>
                      </a:r>
                    </a:p>
                  </a:txBody>
                  <a:tcPr marL="9525" marR="9525" marT="9525" marB="0" anchor="c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a:solidFill>
                            <a:schemeClr val="bg1"/>
                          </a:solidFill>
                          <a:effectLst/>
                          <a:latin typeface="Arial"/>
                        </a:rPr>
                        <a:t>OTC Monographs</a:t>
                      </a:r>
                    </a:p>
                  </a:txBody>
                  <a:tcPr marL="9525" marR="9525" marT="9525" marB="0" anchor="ctr">
                    <a:solidFill>
                      <a:srgbClr val="800000"/>
                    </a:solidFill>
                  </a:tcPr>
                </a:tc>
              </a:tr>
              <a:tr h="566928">
                <a:tc>
                  <a:txBody>
                    <a:bodyPr/>
                    <a:lstStyle/>
                    <a:p>
                      <a:pPr algn="ctr" fontAlgn="ctr"/>
                      <a:r>
                        <a:rPr lang="en-US" sz="3600" b="1" i="0" u="none" strike="noStrike" dirty="0" smtClean="0">
                          <a:solidFill>
                            <a:schemeClr val="accent2"/>
                          </a:solidFill>
                          <a:effectLst/>
                          <a:latin typeface="Wingdings 2"/>
                        </a:rPr>
                        <a:t>P</a:t>
                      </a: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a:solidFill>
                            <a:schemeClr val="bg1"/>
                          </a:solidFill>
                          <a:effectLst/>
                          <a:latin typeface="Arial"/>
                        </a:rPr>
                        <a:t>Alt Meds Monographs</a:t>
                      </a:r>
                    </a:p>
                  </a:txBody>
                  <a:tcPr marL="9525" marR="9525" marT="9525" marB="0" anchor="ctr">
                    <a:solidFill>
                      <a:srgbClr val="800000"/>
                    </a:solidFill>
                  </a:tcPr>
                </a:tc>
              </a:tr>
              <a:tr h="56692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3600" b="1" i="0" u="none" strike="noStrike" dirty="0" smtClean="0">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Drug Interaction Tool</a:t>
                      </a:r>
                    </a:p>
                  </a:txBody>
                  <a:tcPr marL="9525" marR="9525" marT="9525" marB="0" anchor="c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a:solidFill>
                            <a:schemeClr val="bg1"/>
                          </a:solidFill>
                          <a:effectLst/>
                          <a:latin typeface="Arial"/>
                        </a:rPr>
                        <a:t>Drug Costs</a:t>
                      </a:r>
                    </a:p>
                  </a:txBody>
                  <a:tcPr marL="9525" marR="9525" marT="9525" marB="0" anchor="ctr">
                    <a:solidFill>
                      <a:srgbClr val="800000"/>
                    </a:solidFill>
                  </a:tcPr>
                </a:tc>
              </a:tr>
              <a:tr h="56692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3600" b="1" i="0" u="none" strike="noStrike" dirty="0" smtClean="0">
                        <a:solidFill>
                          <a:schemeClr val="accent2"/>
                        </a:solidFill>
                        <a:effectLst/>
                        <a:latin typeface="Wingdings 2"/>
                      </a:endParaRPr>
                    </a:p>
                  </a:txBody>
                  <a:tcPr marL="9525" marR="9525" marT="9525" marB="0" anchor="ctr"/>
                </a:tc>
                <a:tc>
                  <a:txBody>
                    <a:bodyPr/>
                    <a:lstStyle/>
                    <a:p>
                      <a:pPr algn="l" fontAlgn="ctr"/>
                      <a:r>
                        <a:rPr lang="en-US" sz="2000" b="1" i="0" u="none" strike="noStrike" dirty="0">
                          <a:solidFill>
                            <a:schemeClr val="bg1"/>
                          </a:solidFill>
                          <a:effectLst/>
                          <a:latin typeface="Arial"/>
                        </a:rPr>
                        <a:t>Dosage Calculator</a:t>
                      </a:r>
                    </a:p>
                  </a:txBody>
                  <a:tcPr marL="9525" marR="9525" marT="9525" marB="0" anchor="c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a:solidFill>
                            <a:schemeClr val="bg1"/>
                          </a:solidFill>
                          <a:effectLst/>
                          <a:latin typeface="Arial"/>
                        </a:rPr>
                        <a:t>Formulary Tool</a:t>
                      </a:r>
                    </a:p>
                  </a:txBody>
                  <a:tcPr marL="9525" marR="9525" marT="9525" marB="0" anchor="c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a:solidFill>
                            <a:schemeClr val="bg1"/>
                          </a:solidFill>
                          <a:effectLst/>
                          <a:latin typeface="Arial"/>
                        </a:rPr>
                        <a:t>Pill Identifier</a:t>
                      </a:r>
                    </a:p>
                  </a:txBody>
                  <a:tcPr marL="9525" marR="9525" marT="9525" marB="0" anchor="c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a:solidFill>
                            <a:schemeClr val="bg1"/>
                          </a:solidFill>
                          <a:effectLst/>
                          <a:latin typeface="Arial"/>
                        </a:rPr>
                        <a:t>Antibiotics Guide</a:t>
                      </a:r>
                    </a:p>
                  </a:txBody>
                  <a:tcPr marL="9525" marR="9525" marT="9525" marB="0" anchor="c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smtClean="0">
                          <a:solidFill>
                            <a:schemeClr val="bg1"/>
                          </a:solidFill>
                          <a:effectLst/>
                          <a:latin typeface="Arial"/>
                        </a:rPr>
                        <a:t>Immunizations</a:t>
                      </a:r>
                      <a:endParaRPr lang="en-US" sz="2000" b="1" i="0" u="none" strike="noStrike" dirty="0">
                        <a:solidFill>
                          <a:schemeClr val="bg1"/>
                        </a:solidFill>
                        <a:effectLst/>
                        <a:latin typeface="Arial"/>
                      </a:endParaRPr>
                    </a:p>
                  </a:txBody>
                  <a:tcPr marL="9525" marR="9525" marT="9525" marB="0" anchor="ctr">
                    <a:solidFill>
                      <a:srgbClr val="800000"/>
                    </a:solidFill>
                  </a:tcPr>
                </a:tc>
              </a:tr>
            </a:tbl>
          </a:graphicData>
        </a:graphic>
      </p:graphicFrame>
      <p:sp>
        <p:nvSpPr>
          <p:cNvPr id="2" name="Date Placeholder 1"/>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DE540285-E0CE-45EF-AA00-BA5ADB4DCF67}" type="slidenum">
              <a:rPr lang="en-US" smtClean="0"/>
              <a:pPr>
                <a:defRPr/>
              </a:pPr>
              <a:t>55</a:t>
            </a:fld>
            <a:endParaRPr lang="en-US"/>
          </a:p>
        </p:txBody>
      </p:sp>
    </p:spTree>
    <p:extLst>
      <p:ext uri="{BB962C8B-B14F-4D97-AF65-F5344CB8AC3E}">
        <p14:creationId xmlns:p14="http://schemas.microsoft.com/office/powerpoint/2010/main" val="2675143567"/>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defRPr/>
            </a:pPr>
            <a:r>
              <a:rPr lang="en-US" dirty="0" smtClean="0">
                <a:latin typeface="Trebuchet MS" pitchFamily="34" charset="0"/>
              </a:rPr>
              <a:t>Natural Medicines</a:t>
            </a:r>
          </a:p>
        </p:txBody>
      </p:sp>
      <p:sp>
        <p:nvSpPr>
          <p:cNvPr id="4" name="Content Placeholder 3"/>
          <p:cNvSpPr>
            <a:spLocks noGrp="1"/>
          </p:cNvSpPr>
          <p:nvPr>
            <p:ph idx="1"/>
          </p:nvPr>
        </p:nvSpPr>
        <p:spPr/>
        <p:txBody>
          <a:bodyPr/>
          <a:lstStyle/>
          <a:p>
            <a:r>
              <a:rPr lang="en-US" dirty="0" smtClean="0"/>
              <a:t>Online and mobile</a:t>
            </a:r>
          </a:p>
          <a:p>
            <a:r>
              <a:rPr lang="en-US" dirty="0" smtClean="0"/>
              <a:t>Effectiveness Checker</a:t>
            </a:r>
          </a:p>
          <a:p>
            <a:r>
              <a:rPr lang="en-US" dirty="0" smtClean="0"/>
              <a:t>Drug Interaction Checker</a:t>
            </a:r>
          </a:p>
          <a:p>
            <a:r>
              <a:rPr lang="en-US" dirty="0" smtClean="0"/>
              <a:t>Nutrient Depletion Checker includes prescription drugs</a:t>
            </a:r>
          </a:p>
          <a:p>
            <a:r>
              <a:rPr lang="en-US" dirty="0" smtClean="0"/>
              <a:t>Clinical management series offers CME</a:t>
            </a:r>
          </a:p>
          <a:p>
            <a:endParaRPr lang="en-US" dirty="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DC1AC4EA-3827-407F-933D-E55B09AC8FFA}" type="slidenum">
              <a:rPr lang="en-US" smtClean="0"/>
              <a:pPr>
                <a:defRPr/>
              </a:pPr>
              <a:t>56</a:t>
            </a:fld>
            <a:endParaRPr lang="en-US"/>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Natural Medicines Effectiveness </a:t>
            </a:r>
            <a:endParaRPr lang="en-US" dirty="0">
              <a:latin typeface="Trebuchet MS" pitchFamily="34" charset="0"/>
            </a:endParaRPr>
          </a:p>
        </p:txBody>
      </p:sp>
      <p:sp>
        <p:nvSpPr>
          <p:cNvPr id="5" name="Content Placeholder 4"/>
          <p:cNvSpPr>
            <a:spLocks noGrp="1"/>
          </p:cNvSpPr>
          <p:nvPr>
            <p:ph idx="1"/>
          </p:nvPr>
        </p:nvSpPr>
        <p:spPr>
          <a:xfrm>
            <a:off x="457200" y="1600200"/>
            <a:ext cx="8305800" cy="4876800"/>
          </a:xfrm>
        </p:spPr>
        <p:txBody>
          <a:bodyPr>
            <a:normAutofit/>
          </a:bodyPr>
          <a:lstStyle/>
          <a:p>
            <a:r>
              <a:rPr lang="en-US" sz="2800" dirty="0" smtClean="0"/>
              <a:t>Select condition</a:t>
            </a:r>
          </a:p>
          <a:p>
            <a:r>
              <a:rPr lang="en-US" sz="2800" dirty="0" smtClean="0"/>
              <a:t>Provides clinical evidence for natural therapies broken down by:</a:t>
            </a:r>
          </a:p>
          <a:p>
            <a:pPr lvl="1"/>
            <a:r>
              <a:rPr lang="en-US" sz="2400" dirty="0"/>
              <a:t>Likely effective</a:t>
            </a:r>
          </a:p>
          <a:p>
            <a:pPr lvl="1"/>
            <a:r>
              <a:rPr lang="en-US" sz="2400" dirty="0" smtClean="0"/>
              <a:t>Possibly effective</a:t>
            </a:r>
          </a:p>
          <a:p>
            <a:pPr lvl="1"/>
            <a:r>
              <a:rPr lang="en-US" sz="2400" dirty="0" smtClean="0"/>
              <a:t>Possibly ineffective</a:t>
            </a:r>
          </a:p>
          <a:p>
            <a:pPr lvl="1"/>
            <a:r>
              <a:rPr lang="en-US" sz="2400" dirty="0" smtClean="0"/>
              <a:t>Likely ineffective </a:t>
            </a:r>
          </a:p>
          <a:p>
            <a:pPr lvl="1"/>
            <a:r>
              <a:rPr lang="en-US" sz="2400" dirty="0" smtClean="0"/>
              <a:t>Insufficient evidence</a:t>
            </a:r>
            <a:endParaRPr lang="en-US" sz="2400" dirty="0"/>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DC1AC4EA-3827-407F-933D-E55B09AC8FFA}" type="slidenum">
              <a:rPr lang="en-US" smtClean="0"/>
              <a:pPr>
                <a:defRPr/>
              </a:pPr>
              <a:t>57</a:t>
            </a:fld>
            <a:endParaRPr lang="en-US"/>
          </a:p>
        </p:txBody>
      </p:sp>
    </p:spTree>
    <p:extLst>
      <p:ext uri="{BB962C8B-B14F-4D97-AF65-F5344CB8AC3E}">
        <p14:creationId xmlns:p14="http://schemas.microsoft.com/office/powerpoint/2010/main" val="2588192091"/>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Interaction Checker</a:t>
            </a:r>
            <a:endParaRPr lang="en-US" dirty="0">
              <a:latin typeface="Trebuchet MS" pitchFamily="34" charset="0"/>
            </a:endParaRPr>
          </a:p>
        </p:txBody>
      </p:sp>
      <p:sp>
        <p:nvSpPr>
          <p:cNvPr id="5" name="Content Placeholder 4"/>
          <p:cNvSpPr>
            <a:spLocks noGrp="1"/>
          </p:cNvSpPr>
          <p:nvPr>
            <p:ph idx="1"/>
          </p:nvPr>
        </p:nvSpPr>
        <p:spPr>
          <a:xfrm>
            <a:off x="457200" y="1600200"/>
            <a:ext cx="8686800" cy="4876800"/>
          </a:xfrm>
        </p:spPr>
        <p:txBody>
          <a:bodyPr/>
          <a:lstStyle/>
          <a:p>
            <a:r>
              <a:rPr lang="en-US" dirty="0" smtClean="0"/>
              <a:t>Enter prescription meds, foods, OTC multi-ingredient products, and alt meds</a:t>
            </a:r>
          </a:p>
          <a:p>
            <a:r>
              <a:rPr lang="en-US" dirty="0" smtClean="0"/>
              <a:t>Breaks down all ingredients</a:t>
            </a:r>
          </a:p>
          <a:p>
            <a:r>
              <a:rPr lang="en-US" dirty="0" smtClean="0"/>
              <a:t>Lists all interactions</a:t>
            </a:r>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DC1AC4EA-3827-407F-933D-E55B09AC8FFA}" type="slidenum">
              <a:rPr lang="en-US" smtClean="0"/>
              <a:pPr>
                <a:defRPr/>
              </a:pPr>
              <a:t>58</a:t>
            </a:fld>
            <a:endParaRPr lang="en-US"/>
          </a:p>
        </p:txBody>
      </p:sp>
      <p:pic>
        <p:nvPicPr>
          <p:cNvPr id="6" name="Picture 5"/>
          <p:cNvPicPr>
            <a:picLocks noChangeAspect="1"/>
          </p:cNvPicPr>
          <p:nvPr/>
        </p:nvPicPr>
        <p:blipFill>
          <a:blip r:embed="rId3"/>
          <a:stretch>
            <a:fillRect/>
          </a:stretch>
        </p:blipFill>
        <p:spPr>
          <a:xfrm>
            <a:off x="640492" y="3962400"/>
            <a:ext cx="7010400" cy="2756584"/>
          </a:xfrm>
          <a:prstGeom prst="rect">
            <a:avLst/>
          </a:prstGeom>
        </p:spPr>
      </p:pic>
    </p:spTree>
    <p:extLst>
      <p:ext uri="{BB962C8B-B14F-4D97-AF65-F5344CB8AC3E}">
        <p14:creationId xmlns:p14="http://schemas.microsoft.com/office/powerpoint/2010/main" val="3421889183"/>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0" y="0"/>
            <a:ext cx="9144000" cy="1554480"/>
          </a:xfrm>
          <a:solidFill>
            <a:srgbClr val="800000"/>
          </a:solidFill>
        </p:spPr>
        <p:txBody>
          <a:bodyPr/>
          <a:lstStyle/>
          <a:p>
            <a:pPr marL="457200" eaLnBrk="1" hangingPunct="1">
              <a:defRPr/>
            </a:pPr>
            <a:r>
              <a:rPr lang="en-US" dirty="0" smtClean="0">
                <a:solidFill>
                  <a:schemeClr val="bg1"/>
                </a:solidFill>
                <a:effectLst>
                  <a:outerShdw blurRad="38100" dist="38100" dir="2700000" algn="tl">
                    <a:srgbClr val="000000"/>
                  </a:outerShdw>
                </a:effectLst>
                <a:latin typeface="Trebuchet MS" pitchFamily="34" charset="0"/>
              </a:rPr>
              <a:t>Exercises for Practice</a:t>
            </a:r>
          </a:p>
        </p:txBody>
      </p:sp>
      <p:sp>
        <p:nvSpPr>
          <p:cNvPr id="53251" name="Rectangle 3"/>
          <p:cNvSpPr>
            <a:spLocks noGrp="1" noChangeArrowheads="1"/>
          </p:cNvSpPr>
          <p:nvPr>
            <p:ph idx="1"/>
          </p:nvPr>
        </p:nvSpPr>
        <p:spPr>
          <a:xfrm>
            <a:off x="533400" y="2133600"/>
            <a:ext cx="8229600" cy="4525963"/>
          </a:xfrm>
        </p:spPr>
        <p:txBody>
          <a:bodyPr/>
          <a:lstStyle/>
          <a:p>
            <a:pPr eaLnBrk="1" hangingPunct="1"/>
            <a:r>
              <a:rPr lang="en-US" dirty="0" smtClean="0">
                <a:latin typeface="Trebuchet MS" pitchFamily="34" charset="0"/>
              </a:rPr>
              <a:t>Drug interactions: lisinopril, metformin, hydrochlorothiazide and </a:t>
            </a:r>
            <a:r>
              <a:rPr lang="en-US" dirty="0" err="1" smtClean="0">
                <a:latin typeface="Trebuchet MS" pitchFamily="34" charset="0"/>
              </a:rPr>
              <a:t>Airborn</a:t>
            </a:r>
            <a:endParaRPr lang="en-US" dirty="0" smtClean="0">
              <a:latin typeface="Trebuchet MS" pitchFamily="34" charset="0"/>
            </a:endParaRPr>
          </a:p>
          <a:p>
            <a:pPr eaLnBrk="1" hangingPunct="1"/>
            <a:r>
              <a:rPr lang="en-US" dirty="0" smtClean="0">
                <a:latin typeface="Trebuchet MS" pitchFamily="34" charset="0"/>
              </a:rPr>
              <a:t>What is the evidence of effectiveness for St. John’s Wort for depression?  What other alternative therapies are effective for depression?</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2A48C8A8-4D13-4900-8D24-E1FE056F07B7}" type="slidenum">
              <a:rPr lang="en-US" smtClean="0"/>
              <a:pPr>
                <a:defRPr/>
              </a:pPr>
              <a:t>59</a:t>
            </a:fld>
            <a:endParaRPr lang="en-US"/>
          </a:p>
        </p:txBody>
      </p:sp>
    </p:spTree>
    <p:extLst>
      <p:ext uri="{BB962C8B-B14F-4D97-AF65-F5344CB8AC3E}">
        <p14:creationId xmlns:p14="http://schemas.microsoft.com/office/powerpoint/2010/main" val="86752956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0" y="1295400"/>
            <a:ext cx="8229600" cy="609600"/>
          </a:xfrm>
        </p:spPr>
        <p:txBody>
          <a:bodyPr>
            <a:normAutofit fontScale="90000"/>
          </a:bodyPr>
          <a:lstStyle/>
          <a:p>
            <a:r>
              <a:rPr lang="en-US" dirty="0" smtClean="0"/>
              <a:t>New Library Webpage  </a:t>
            </a:r>
          </a:p>
        </p:txBody>
      </p:sp>
      <p:sp>
        <p:nvSpPr>
          <p:cNvPr id="6" name="Rectangle 5"/>
          <p:cNvSpPr/>
          <p:nvPr/>
        </p:nvSpPr>
        <p:spPr>
          <a:xfrm>
            <a:off x="1524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897731" y="177852"/>
            <a:ext cx="7331869" cy="6680148"/>
          </a:xfrm>
          <a:prstGeom prst="rect">
            <a:avLst/>
          </a:prstGeom>
          <a:ln>
            <a:noFill/>
          </a:ln>
          <a:effectLst>
            <a:outerShdw blurRad="292100" dist="139700" dir="2700000" algn="tl" rotWithShape="0">
              <a:srgbClr val="333333">
                <a:alpha val="65000"/>
              </a:srgbClr>
            </a:outerShdw>
          </a:effectLst>
        </p:spPr>
      </p:pic>
      <p:sp>
        <p:nvSpPr>
          <p:cNvPr id="36867" name="Date Placeholder 2"/>
          <p:cNvSpPr>
            <a:spLocks noGrp="1"/>
          </p:cNvSpPr>
          <p:nvPr>
            <p:ph type="dt" sz="half" idx="10"/>
          </p:nvPr>
        </p:nvSpPr>
        <p:spPr>
          <a:xfrm>
            <a:off x="227794" y="6248400"/>
            <a:ext cx="2895600" cy="3291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2016</a:t>
            </a:r>
            <a:endParaRPr lang="en-US" dirty="0" smtClean="0"/>
          </a:p>
        </p:txBody>
      </p:sp>
      <p:sp>
        <p:nvSpPr>
          <p:cNvPr id="3" name="Oval 2"/>
          <p:cNvSpPr/>
          <p:nvPr/>
        </p:nvSpPr>
        <p:spPr>
          <a:xfrm>
            <a:off x="3702917" y="4476305"/>
            <a:ext cx="1981200" cy="2514600"/>
          </a:xfrm>
          <a:prstGeom prst="ellipse">
            <a:avLst/>
          </a:prstGeom>
          <a:noFill/>
          <a:ln w="38100">
            <a:solidFill>
              <a:srgbClr val="33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86400" y="782447"/>
            <a:ext cx="1676400" cy="685800"/>
          </a:xfrm>
          <a:prstGeom prst="ellipse">
            <a:avLst/>
          </a:prstGeom>
          <a:noFill/>
          <a:ln w="381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pPr>
              <a:defRPr/>
            </a:pPr>
            <a:fld id="{993146F0-AD31-4B08-A3D6-25DB5878EA6A}" type="slidenum">
              <a:rPr lang="en-US" smtClean="0"/>
              <a:pPr>
                <a:defRPr/>
              </a:pPr>
              <a:t>6</a:t>
            </a:fld>
            <a:endParaRPr lang="en-US"/>
          </a:p>
        </p:txBody>
      </p:sp>
    </p:spTree>
    <p:extLst>
      <p:ext uri="{BB962C8B-B14F-4D97-AF65-F5344CB8AC3E}">
        <p14:creationId xmlns:p14="http://schemas.microsoft.com/office/powerpoint/2010/main" val="17238497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24200"/>
            <a:ext cx="4255477" cy="1362075"/>
          </a:xfrm>
        </p:spPr>
        <p:txBody>
          <a:bodyPr>
            <a:normAutofit fontScale="90000"/>
          </a:bodyPr>
          <a:lstStyle/>
          <a:p>
            <a:r>
              <a:rPr lang="en-US" dirty="0" smtClean="0">
                <a:latin typeface="Trebuchet MS" pitchFamily="34" charset="0"/>
              </a:rPr>
              <a:t>Pediatric             care online</a:t>
            </a:r>
            <a:endParaRPr lang="en-US" dirty="0">
              <a:latin typeface="Trebuchet MS"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22294361"/>
              </p:ext>
            </p:extLst>
          </p:nvPr>
        </p:nvGraphicFramePr>
        <p:xfrm>
          <a:off x="4815240" y="594360"/>
          <a:ext cx="3733800" cy="5669280"/>
        </p:xfrm>
        <a:graphic>
          <a:graphicData uri="http://schemas.openxmlformats.org/drawingml/2006/table">
            <a:tbl>
              <a:tblPr firstRow="1" bandRow="1">
                <a:tableStyleId>{BC89EF96-8CEA-46FF-86C4-4CE0E7609802}</a:tableStyleId>
              </a:tblPr>
              <a:tblGrid>
                <a:gridCol w="882535"/>
                <a:gridCol w="2851265"/>
              </a:tblGrid>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a:solidFill>
                            <a:schemeClr val="bg1"/>
                          </a:solidFill>
                          <a:effectLst/>
                          <a:latin typeface="Arial"/>
                        </a:rPr>
                        <a:t>Rx Monographs</a:t>
                      </a:r>
                    </a:p>
                  </a:txBody>
                  <a:tcPr marL="9525" marR="9525" marT="9525" marB="0" anchor="c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a:solidFill>
                            <a:schemeClr val="bg1"/>
                          </a:solidFill>
                          <a:effectLst/>
                          <a:latin typeface="Arial"/>
                        </a:rPr>
                        <a:t>OTC Monographs</a:t>
                      </a:r>
                    </a:p>
                  </a:txBody>
                  <a:tcPr marL="9525" marR="9525" marT="9525" marB="0" anchor="c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a:solidFill>
                            <a:schemeClr val="bg1"/>
                          </a:solidFill>
                          <a:effectLst/>
                          <a:latin typeface="Arial"/>
                        </a:rPr>
                        <a:t>Alt Meds Monographs</a:t>
                      </a:r>
                    </a:p>
                  </a:txBody>
                  <a:tcPr marL="9525" marR="9525" marT="9525" marB="0" anchor="c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a:solidFill>
                            <a:schemeClr val="bg1"/>
                          </a:solidFill>
                          <a:effectLst/>
                          <a:latin typeface="Arial"/>
                        </a:rPr>
                        <a:t>Drug Interaction Tool</a:t>
                      </a:r>
                    </a:p>
                  </a:txBody>
                  <a:tcPr marL="9525" marR="9525" marT="9525" marB="0" anchor="c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a:solidFill>
                            <a:schemeClr val="bg1"/>
                          </a:solidFill>
                          <a:effectLst/>
                          <a:latin typeface="Arial"/>
                        </a:rPr>
                        <a:t>Drug Costs</a:t>
                      </a:r>
                    </a:p>
                  </a:txBody>
                  <a:tcPr marL="9525" marR="9525" marT="9525" marB="0" anchor="ctr">
                    <a:solidFill>
                      <a:srgbClr val="800000"/>
                    </a:solidFill>
                  </a:tcPr>
                </a:tc>
              </a:tr>
              <a:tr h="56692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3600" b="1" i="0" u="none" strike="noStrike" dirty="0" smtClean="0">
                        <a:solidFill>
                          <a:schemeClr val="accent2"/>
                        </a:solidFill>
                        <a:effectLst/>
                        <a:latin typeface="Wingdings 2"/>
                      </a:endParaRPr>
                    </a:p>
                  </a:txBody>
                  <a:tcPr marL="9525" marR="9525" marT="9525" marB="0" anchor="ctr"/>
                </a:tc>
                <a:tc>
                  <a:txBody>
                    <a:bodyPr/>
                    <a:lstStyle/>
                    <a:p>
                      <a:pPr algn="l" fontAlgn="ctr"/>
                      <a:r>
                        <a:rPr lang="en-US" sz="2000" b="1" i="0" u="none" strike="noStrike" dirty="0">
                          <a:solidFill>
                            <a:schemeClr val="bg1"/>
                          </a:solidFill>
                          <a:effectLst/>
                          <a:latin typeface="Arial"/>
                        </a:rPr>
                        <a:t>Dosage Calculator</a:t>
                      </a:r>
                    </a:p>
                  </a:txBody>
                  <a:tcPr marL="9525" marR="9525" marT="9525" marB="0" anchor="c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a:solidFill>
                            <a:schemeClr val="bg1"/>
                          </a:solidFill>
                          <a:effectLst/>
                          <a:latin typeface="Arial"/>
                        </a:rPr>
                        <a:t>Formulary Tool</a:t>
                      </a:r>
                    </a:p>
                  </a:txBody>
                  <a:tcPr marL="9525" marR="9525" marT="9525" marB="0" anchor="c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a:solidFill>
                            <a:schemeClr val="bg1"/>
                          </a:solidFill>
                          <a:effectLst/>
                          <a:latin typeface="Arial"/>
                        </a:rPr>
                        <a:t>Pill Identifier</a:t>
                      </a:r>
                    </a:p>
                  </a:txBody>
                  <a:tcPr marL="9525" marR="9525" marT="9525" marB="0" anchor="ctr">
                    <a:solidFill>
                      <a:srgbClr val="800000"/>
                    </a:solidFill>
                  </a:tcPr>
                </a:tc>
              </a:tr>
              <a:tr h="56692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3600" b="1" i="0" u="none" strike="noStrike" dirty="0" smtClean="0">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Antibiotics Guide</a:t>
                      </a:r>
                    </a:p>
                  </a:txBody>
                  <a:tcPr marL="9525" marR="9525" marT="9525" marB="0" anchor="ctr">
                    <a:solidFill>
                      <a:srgbClr val="800000"/>
                    </a:solidFill>
                  </a:tcPr>
                </a:tc>
              </a:tr>
              <a:tr h="566928">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smtClean="0">
                          <a:solidFill>
                            <a:schemeClr val="bg1"/>
                          </a:solidFill>
                          <a:effectLst/>
                          <a:latin typeface="Arial"/>
                        </a:rPr>
                        <a:t>Immunizations</a:t>
                      </a:r>
                      <a:endParaRPr lang="en-US" sz="2000" b="1" i="0" u="none" strike="noStrike" dirty="0">
                        <a:solidFill>
                          <a:schemeClr val="bg1"/>
                        </a:solidFill>
                        <a:effectLst/>
                        <a:latin typeface="Arial"/>
                      </a:endParaRPr>
                    </a:p>
                  </a:txBody>
                  <a:tcPr marL="9525" marR="9525" marT="9525" marB="0" anchor="ctr">
                    <a:solidFill>
                      <a:srgbClr val="800000"/>
                    </a:solidFill>
                  </a:tcPr>
                </a:tc>
              </a:tr>
            </a:tbl>
          </a:graphicData>
        </a:graphic>
      </p:graphicFrame>
      <p:sp>
        <p:nvSpPr>
          <p:cNvPr id="3" name="Date Placeholder 2"/>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DE540285-E0CE-45EF-AA00-BA5ADB4DCF67}" type="slidenum">
              <a:rPr lang="en-US" smtClean="0"/>
              <a:pPr>
                <a:defRPr/>
              </a:pPr>
              <a:t>60</a:t>
            </a:fld>
            <a:endParaRPr lang="en-US"/>
          </a:p>
        </p:txBody>
      </p:sp>
    </p:spTree>
    <p:extLst>
      <p:ext uri="{BB962C8B-B14F-4D97-AF65-F5344CB8AC3E}">
        <p14:creationId xmlns:p14="http://schemas.microsoft.com/office/powerpoint/2010/main" val="875383719"/>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8938"/>
            <a:ext cx="8382000" cy="1143000"/>
          </a:xfrm>
        </p:spPr>
        <p:txBody>
          <a:bodyPr/>
          <a:lstStyle/>
          <a:p>
            <a:pPr>
              <a:defRPr/>
            </a:pPr>
            <a:r>
              <a:rPr lang="en-US" dirty="0" smtClean="0">
                <a:latin typeface="Trebuchet MS" pitchFamily="34" charset="0"/>
              </a:rPr>
              <a:t>Pediatric Care Online</a:t>
            </a:r>
            <a:endParaRPr lang="en-US" dirty="0">
              <a:latin typeface="Trebuchet MS" pitchFamily="34" charset="0"/>
            </a:endParaRPr>
          </a:p>
        </p:txBody>
      </p:sp>
      <p:pic>
        <p:nvPicPr>
          <p:cNvPr id="6" name="Picture 5"/>
          <p:cNvPicPr>
            <a:picLocks noChangeAspect="1"/>
          </p:cNvPicPr>
          <p:nvPr/>
        </p:nvPicPr>
        <p:blipFill rotWithShape="1">
          <a:blip r:embed="rId3"/>
          <a:srcRect l="18333" t="20667" r="18889" b="40222"/>
          <a:stretch/>
        </p:blipFill>
        <p:spPr>
          <a:xfrm>
            <a:off x="354930" y="3124200"/>
            <a:ext cx="8610600" cy="3352800"/>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176462" y="1371600"/>
            <a:ext cx="8967537" cy="4408732"/>
          </a:xfrm>
        </p:spPr>
        <p:txBody>
          <a:bodyPr/>
          <a:lstStyle/>
          <a:p>
            <a:pPr>
              <a:buFont typeface="Arial" pitchFamily="34" charset="0"/>
              <a:buChar char="•"/>
              <a:defRPr/>
            </a:pPr>
            <a:r>
              <a:rPr lang="en-US" sz="2800" dirty="0" smtClean="0">
                <a:latin typeface="Trebuchet MS" pitchFamily="34" charset="0"/>
              </a:rPr>
              <a:t>Antimicrobial Therapy Guide</a:t>
            </a:r>
          </a:p>
          <a:p>
            <a:pPr lvl="1">
              <a:buFont typeface="Arial" pitchFamily="34" charset="0"/>
              <a:buChar char="•"/>
              <a:defRPr/>
            </a:pPr>
            <a:r>
              <a:rPr lang="en-US" dirty="0" smtClean="0">
                <a:latin typeface="Trebuchet MS" pitchFamily="34" charset="0"/>
              </a:rPr>
              <a:t>Information by </a:t>
            </a:r>
            <a:r>
              <a:rPr lang="en-US" sz="2800" dirty="0" smtClean="0">
                <a:latin typeface="Trebuchet MS" pitchFamily="34" charset="0"/>
              </a:rPr>
              <a:t>Diagnosis, Agent, Class</a:t>
            </a:r>
          </a:p>
          <a:p>
            <a:pPr>
              <a:buFont typeface="Wingdings" pitchFamily="2" charset="2"/>
              <a:buChar char="§"/>
              <a:defRPr/>
            </a:pPr>
            <a:r>
              <a:rPr lang="en-US" sz="2800" dirty="0" smtClean="0">
                <a:latin typeface="Trebuchet MS" pitchFamily="34" charset="0"/>
              </a:rPr>
              <a:t>Limited number of conditions</a:t>
            </a:r>
          </a:p>
          <a:p>
            <a:pPr>
              <a:defRPr/>
            </a:pPr>
            <a:endParaRPr lang="en-US" dirty="0">
              <a:latin typeface="Trebuchet MS" pitchFamily="34" charset="0"/>
            </a:endParaRPr>
          </a:p>
        </p:txBody>
      </p:sp>
      <p:sp>
        <p:nvSpPr>
          <p:cNvPr id="65541" name="Oval 5"/>
          <p:cNvSpPr>
            <a:spLocks noChangeArrowheads="1"/>
          </p:cNvSpPr>
          <p:nvPr/>
        </p:nvSpPr>
        <p:spPr bwMode="auto">
          <a:xfrm>
            <a:off x="5181600" y="4267200"/>
            <a:ext cx="1905000" cy="1295400"/>
          </a:xfrm>
          <a:prstGeom prst="ellipse">
            <a:avLst/>
          </a:prstGeom>
          <a:noFill/>
          <a:ln w="28575" algn="ctr">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2A48C8A8-4D13-4900-8D24-E1FE056F07B7}" type="slidenum">
              <a:rPr lang="en-US" smtClean="0"/>
              <a:pPr>
                <a:defRPr/>
              </a:pPr>
              <a:t>61</a:t>
            </a:fld>
            <a:endParaRPr lang="en-US"/>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cap="none" dirty="0" smtClean="0"/>
              <a:t>Harriet Lane</a:t>
            </a:r>
            <a:endParaRPr lang="en-US" cap="none" dirty="0"/>
          </a:p>
        </p:txBody>
      </p:sp>
      <p:sp>
        <p:nvSpPr>
          <p:cNvPr id="9" name="Text Placeholder 8"/>
          <p:cNvSpPr>
            <a:spLocks noGrp="1"/>
          </p:cNvSpPr>
          <p:nvPr>
            <p:ph type="body" idx="1"/>
          </p:nvPr>
        </p:nvSpPr>
        <p:spPr/>
        <p:txBody>
          <a:bodyPr/>
          <a:lstStyle/>
          <a:p>
            <a:r>
              <a:rPr lang="en-US" dirty="0" smtClean="0"/>
              <a:t>In uCentral</a:t>
            </a:r>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2A48C8A8-4D13-4900-8D24-E1FE056F07B7}" type="slidenum">
              <a:rPr lang="en-US" smtClean="0"/>
              <a:pPr>
                <a:defRPr/>
              </a:pPr>
              <a:t>62</a:t>
            </a:fld>
            <a:endParaRPr lang="en-US"/>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05400" y="762000"/>
            <a:ext cx="3262648" cy="5791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2162196"/>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Harriet Lane</a:t>
            </a:r>
            <a:endParaRPr lang="en-US" dirty="0"/>
          </a:p>
        </p:txBody>
      </p:sp>
      <p:sp>
        <p:nvSpPr>
          <p:cNvPr id="7" name="Content Placeholder 6"/>
          <p:cNvSpPr>
            <a:spLocks noGrp="1"/>
          </p:cNvSpPr>
          <p:nvPr>
            <p:ph idx="1"/>
          </p:nvPr>
        </p:nvSpPr>
        <p:spPr/>
        <p:txBody>
          <a:bodyPr/>
          <a:lstStyle/>
          <a:p>
            <a:r>
              <a:rPr lang="en-US" dirty="0" smtClean="0"/>
              <a:t>Best resource for pediatric dosing drugs approved for children</a:t>
            </a:r>
          </a:p>
          <a:p>
            <a:r>
              <a:rPr lang="en-US" dirty="0" smtClean="0"/>
              <a:t>Formulary includes dosing by indication for each age group including infants </a:t>
            </a:r>
            <a:r>
              <a:rPr lang="en-US" dirty="0" smtClean="0">
                <a:sym typeface="Wingdings" pitchFamily="2" charset="2"/>
              </a:rPr>
              <a:t> adults</a:t>
            </a:r>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DE540285-E0CE-45EF-AA00-BA5ADB4DCF67}" type="slidenum">
              <a:rPr lang="en-US" smtClean="0"/>
              <a:pPr>
                <a:defRPr/>
              </a:pPr>
              <a:t>63</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63454" y="3657600"/>
            <a:ext cx="5028046"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6242188"/>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Renal, Hepatic, Geriatric Dosing</a:t>
            </a:r>
            <a:endParaRPr lang="en-US" dirty="0"/>
          </a:p>
        </p:txBody>
      </p:sp>
      <p:sp>
        <p:nvSpPr>
          <p:cNvPr id="3" name="Content Placeholder 2"/>
          <p:cNvSpPr>
            <a:spLocks noGrp="1"/>
          </p:cNvSpPr>
          <p:nvPr>
            <p:ph idx="1"/>
          </p:nvPr>
        </p:nvSpPr>
        <p:spPr/>
        <p:txBody>
          <a:bodyPr/>
          <a:lstStyle/>
          <a:p>
            <a:r>
              <a:rPr lang="en-US" dirty="0" smtClean="0"/>
              <a:t>Epocrates limited</a:t>
            </a:r>
            <a:r>
              <a:rPr lang="en-US" dirty="0" smtClean="0">
                <a:sym typeface="Wingdings"/>
              </a:rPr>
              <a:t></a:t>
            </a:r>
            <a:endParaRPr lang="en-US" dirty="0" smtClean="0"/>
          </a:p>
          <a:p>
            <a:r>
              <a:rPr lang="en-US" dirty="0" smtClean="0"/>
              <a:t>Some in </a:t>
            </a:r>
            <a:r>
              <a:rPr lang="en-US" dirty="0" err="1" smtClean="0"/>
              <a:t>Pepid</a:t>
            </a:r>
            <a:endParaRPr lang="en-US" dirty="0" smtClean="0"/>
          </a:p>
          <a:p>
            <a:r>
              <a:rPr lang="en-US" dirty="0" smtClean="0"/>
              <a:t>Best resources:</a:t>
            </a:r>
          </a:p>
          <a:p>
            <a:pPr lvl="1"/>
            <a:r>
              <a:rPr lang="en-US" dirty="0" smtClean="0"/>
              <a:t>Dynamed Plus (Dosing: Special Populations)</a:t>
            </a:r>
          </a:p>
          <a:p>
            <a:pPr lvl="1"/>
            <a:r>
              <a:rPr lang="en-US" dirty="0" smtClean="0"/>
              <a:t>Facts and Comparisons</a:t>
            </a:r>
          </a:p>
          <a:p>
            <a:pPr lvl="1"/>
            <a:r>
              <a:rPr lang="en-US" dirty="0" smtClean="0"/>
              <a:t>Harriet Lane (Chapter 31 – Drugs in Renal Failure) Tables</a:t>
            </a:r>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2A48C8A8-4D13-4900-8D24-E1FE056F07B7}" type="slidenum">
              <a:rPr lang="en-US" smtClean="0"/>
              <a:pPr>
                <a:defRPr/>
              </a:pPr>
              <a:t>64</a:t>
            </a:fld>
            <a:endParaRPr lang="en-US"/>
          </a:p>
        </p:txBody>
      </p:sp>
    </p:spTree>
    <p:extLst>
      <p:ext uri="{BB962C8B-B14F-4D97-AF65-F5344CB8AC3E}">
        <p14:creationId xmlns:p14="http://schemas.microsoft.com/office/powerpoint/2010/main" val="933453773"/>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891"/>
            <a:ext cx="8229600" cy="1143000"/>
          </a:xfrm>
        </p:spPr>
        <p:txBody>
          <a:bodyPr/>
          <a:lstStyle/>
          <a:p>
            <a:pPr>
              <a:defRPr/>
            </a:pPr>
            <a:r>
              <a:rPr lang="en-US" dirty="0" smtClean="0">
                <a:latin typeface="Trebuchet MS" pitchFamily="34" charset="0"/>
              </a:rPr>
              <a:t>Summary</a:t>
            </a:r>
            <a:endParaRPr lang="en-US" dirty="0">
              <a:latin typeface="Trebuchet MS" pitchFamily="34" charset="0"/>
            </a:endParaRPr>
          </a:p>
        </p:txBody>
      </p:sp>
      <p:sp>
        <p:nvSpPr>
          <p:cNvPr id="76803" name="Content Placeholder 2"/>
          <p:cNvSpPr>
            <a:spLocks noGrp="1"/>
          </p:cNvSpPr>
          <p:nvPr>
            <p:ph idx="1"/>
          </p:nvPr>
        </p:nvSpPr>
        <p:spPr>
          <a:xfrm>
            <a:off x="457200" y="1447800"/>
            <a:ext cx="8229600" cy="4525963"/>
          </a:xfrm>
        </p:spPr>
        <p:txBody>
          <a:bodyPr>
            <a:normAutofit lnSpcReduction="10000"/>
          </a:bodyPr>
          <a:lstStyle/>
          <a:p>
            <a:r>
              <a:rPr lang="en-US" sz="2800" dirty="0" smtClean="0">
                <a:latin typeface="Trebuchet MS" pitchFamily="34" charset="0"/>
              </a:rPr>
              <a:t>PEPID competes well with Epocrates as a one-stop quick shop </a:t>
            </a:r>
          </a:p>
          <a:p>
            <a:r>
              <a:rPr lang="en-US" sz="2800" dirty="0" smtClean="0">
                <a:latin typeface="Trebuchet MS" pitchFamily="34" charset="0"/>
              </a:rPr>
              <a:t>Facts and Comparisons and Dynamed Plus for detail</a:t>
            </a:r>
          </a:p>
          <a:p>
            <a:r>
              <a:rPr lang="en-US" sz="2800" dirty="0" smtClean="0">
                <a:latin typeface="Trebuchet MS" pitchFamily="34" charset="0"/>
              </a:rPr>
              <a:t>Infectious disease: Johns Hopkins over all others</a:t>
            </a:r>
          </a:p>
          <a:p>
            <a:r>
              <a:rPr lang="en-US" sz="2800" dirty="0" err="1" smtClean="0">
                <a:latin typeface="Trebuchet MS" pitchFamily="34" charset="0"/>
              </a:rPr>
              <a:t>Peds</a:t>
            </a:r>
            <a:r>
              <a:rPr lang="en-US" sz="2800" dirty="0" smtClean="0">
                <a:latin typeface="Trebuchet MS" pitchFamily="34" charset="0"/>
              </a:rPr>
              <a:t> dosing: Harriet Lane</a:t>
            </a:r>
          </a:p>
          <a:p>
            <a:r>
              <a:rPr lang="en-US" sz="2800" dirty="0" smtClean="0">
                <a:latin typeface="Trebuchet MS" pitchFamily="34" charset="0"/>
              </a:rPr>
              <a:t>Look for opportunities to increase students clinical reasoning and patient centered implications in regards to the drug information they find</a:t>
            </a:r>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2A48C8A8-4D13-4900-8D24-E1FE056F07B7}" type="slidenum">
              <a:rPr lang="en-US" smtClean="0"/>
              <a:pPr>
                <a:defRPr/>
              </a:pPr>
              <a:t>65</a:t>
            </a:fld>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US" dirty="0" smtClean="0"/>
              <a:t>Library Web Site</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DC1AC4EA-3827-407F-933D-E55B09AC8FFA}" type="slidenum">
              <a:rPr lang="en-US" smtClean="0"/>
              <a:pPr>
                <a:defRPr/>
              </a:pPr>
              <a:t>7</a:t>
            </a:fld>
            <a:endParaRPr lang="en-US"/>
          </a:p>
        </p:txBody>
      </p:sp>
      <p:pic>
        <p:nvPicPr>
          <p:cNvPr id="5" name="Picture 4"/>
          <p:cNvPicPr>
            <a:picLocks noChangeAspect="1"/>
          </p:cNvPicPr>
          <p:nvPr/>
        </p:nvPicPr>
        <p:blipFill>
          <a:blip r:embed="rId3"/>
          <a:stretch>
            <a:fillRect/>
          </a:stretch>
        </p:blipFill>
        <p:spPr>
          <a:xfrm>
            <a:off x="990600" y="1905000"/>
            <a:ext cx="7543800" cy="39166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298023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mtClean="0"/>
              <a:t>Subscription Drug Resources</a:t>
            </a:r>
          </a:p>
        </p:txBody>
      </p:sp>
      <p:sp>
        <p:nvSpPr>
          <p:cNvPr id="27651" name="Rectangle 3"/>
          <p:cNvSpPr>
            <a:spLocks noGrp="1" noChangeArrowheads="1"/>
          </p:cNvSpPr>
          <p:nvPr>
            <p:ph type="body" idx="1"/>
          </p:nvPr>
        </p:nvSpPr>
        <p:spPr/>
        <p:txBody>
          <a:bodyPr>
            <a:normAutofit lnSpcReduction="10000"/>
          </a:bodyPr>
          <a:lstStyle/>
          <a:p>
            <a:pPr>
              <a:lnSpc>
                <a:spcPct val="90000"/>
              </a:lnSpc>
            </a:pPr>
            <a:r>
              <a:rPr lang="en-US" sz="2400" dirty="0"/>
              <a:t>Access Medicine’s Drugs (</a:t>
            </a:r>
            <a:r>
              <a:rPr lang="en-US" sz="2400" dirty="0" err="1"/>
              <a:t>Lexi</a:t>
            </a:r>
            <a:r>
              <a:rPr lang="en-US" sz="2400" dirty="0"/>
              <a:t> Drug) </a:t>
            </a:r>
            <a:endParaRPr lang="en-US" sz="2400" dirty="0" smtClean="0"/>
          </a:p>
          <a:p>
            <a:pPr>
              <a:lnSpc>
                <a:spcPct val="90000"/>
              </a:lnSpc>
            </a:pPr>
            <a:r>
              <a:rPr lang="en-US" sz="2400" dirty="0" smtClean="0"/>
              <a:t>Dynamed Plus</a:t>
            </a:r>
          </a:p>
          <a:p>
            <a:pPr eaLnBrk="1" hangingPunct="1">
              <a:lnSpc>
                <a:spcPct val="90000"/>
              </a:lnSpc>
            </a:pPr>
            <a:r>
              <a:rPr lang="en-US" sz="2400" dirty="0" smtClean="0"/>
              <a:t>Epocrates Online or App </a:t>
            </a:r>
          </a:p>
          <a:p>
            <a:pPr eaLnBrk="1" hangingPunct="1">
              <a:lnSpc>
                <a:spcPct val="90000"/>
              </a:lnSpc>
            </a:pPr>
            <a:r>
              <a:rPr lang="en-US" sz="2400" dirty="0" smtClean="0"/>
              <a:t>Facts and Comparisons (web)</a:t>
            </a:r>
          </a:p>
          <a:p>
            <a:pPr eaLnBrk="1" hangingPunct="1">
              <a:lnSpc>
                <a:spcPct val="90000"/>
              </a:lnSpc>
            </a:pPr>
            <a:r>
              <a:rPr lang="en-US" sz="2400" dirty="0" smtClean="0"/>
              <a:t>Harriet Lane</a:t>
            </a:r>
          </a:p>
          <a:p>
            <a:pPr eaLnBrk="1" hangingPunct="1">
              <a:lnSpc>
                <a:spcPct val="90000"/>
              </a:lnSpc>
            </a:pPr>
            <a:r>
              <a:rPr lang="en-US" sz="2400" dirty="0" smtClean="0"/>
              <a:t>Johns Hopkins ABX guide </a:t>
            </a:r>
          </a:p>
          <a:p>
            <a:pPr eaLnBrk="1" hangingPunct="1">
              <a:lnSpc>
                <a:spcPct val="90000"/>
              </a:lnSpc>
            </a:pPr>
            <a:r>
              <a:rPr lang="en-US" sz="2400" dirty="0" smtClean="0"/>
              <a:t>PEPID </a:t>
            </a:r>
          </a:p>
          <a:p>
            <a:pPr eaLnBrk="1" hangingPunct="1">
              <a:lnSpc>
                <a:spcPct val="90000"/>
              </a:lnSpc>
            </a:pPr>
            <a:r>
              <a:rPr lang="en-US" sz="2400" dirty="0" smtClean="0"/>
              <a:t>Clinical Key (Clinical Pharmacology)</a:t>
            </a:r>
          </a:p>
          <a:p>
            <a:pPr eaLnBrk="1" hangingPunct="1">
              <a:lnSpc>
                <a:spcPct val="90000"/>
              </a:lnSpc>
            </a:pPr>
            <a:r>
              <a:rPr lang="en-US" sz="2400" dirty="0" smtClean="0"/>
              <a:t>Natural Medicines</a:t>
            </a:r>
          </a:p>
          <a:p>
            <a:pPr eaLnBrk="1" hangingPunct="1">
              <a:lnSpc>
                <a:spcPct val="90000"/>
              </a:lnSpc>
            </a:pPr>
            <a:r>
              <a:rPr lang="en-US" sz="2400" dirty="0" smtClean="0"/>
              <a:t>Pediatric Care </a:t>
            </a:r>
            <a:r>
              <a:rPr lang="en-US" sz="2400" dirty="0"/>
              <a:t>Online </a:t>
            </a:r>
            <a:endParaRPr lang="en-US" sz="2400" dirty="0" smtClean="0"/>
          </a:p>
          <a:p>
            <a:pPr eaLnBrk="1" hangingPunct="1">
              <a:lnSpc>
                <a:spcPct val="90000"/>
              </a:lnSpc>
            </a:pPr>
            <a:r>
              <a:rPr lang="en-US" sz="2400" dirty="0" smtClean="0"/>
              <a:t>Journals, News and periodical databases</a:t>
            </a:r>
          </a:p>
          <a:p>
            <a:pPr lvl="1" eaLnBrk="1" hangingPunct="1">
              <a:lnSpc>
                <a:spcPct val="90000"/>
              </a:lnSpc>
            </a:pPr>
            <a:r>
              <a:rPr lang="en-US" sz="2000" dirty="0" smtClean="0"/>
              <a:t>Prescriber’s Letter</a:t>
            </a:r>
          </a:p>
          <a:p>
            <a:pPr lvl="1" eaLnBrk="1" hangingPunct="1">
              <a:lnSpc>
                <a:spcPct val="90000"/>
              </a:lnSpc>
            </a:pPr>
            <a:r>
              <a:rPr lang="en-US" sz="2000" dirty="0" smtClean="0"/>
              <a:t>Medical Letter </a:t>
            </a:r>
            <a:endParaRPr lang="en-US" sz="2000" b="1" dirty="0" smtClean="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2A48C8A8-4D13-4900-8D24-E1FE056F07B7}" type="slidenum">
              <a:rPr lang="en-US" smtClean="0"/>
              <a:pPr>
                <a:defRPr/>
              </a:pPr>
              <a:t>8</a:t>
            </a:fld>
            <a:endParaRPr lang="en-US"/>
          </a:p>
        </p:txBody>
      </p:sp>
    </p:spTree>
    <p:extLst>
      <p:ext uri="{BB962C8B-B14F-4D97-AF65-F5344CB8AC3E}">
        <p14:creationId xmlns:p14="http://schemas.microsoft.com/office/powerpoint/2010/main" val="180677777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defRPr/>
            </a:pPr>
            <a:r>
              <a:rPr lang="en-US" dirty="0" smtClean="0"/>
              <a:t>Mobile Drug Resources Apps</a:t>
            </a:r>
          </a:p>
        </p:txBody>
      </p:sp>
      <p:sp>
        <p:nvSpPr>
          <p:cNvPr id="11267" name="Rectangle 3"/>
          <p:cNvSpPr>
            <a:spLocks noGrp="1" noChangeArrowheads="1"/>
          </p:cNvSpPr>
          <p:nvPr>
            <p:ph type="body" idx="1"/>
          </p:nvPr>
        </p:nvSpPr>
        <p:spPr>
          <a:xfrm>
            <a:off x="457200" y="1676400"/>
            <a:ext cx="8229600" cy="4267200"/>
          </a:xfrm>
        </p:spPr>
        <p:txBody>
          <a:bodyPr>
            <a:normAutofit fontScale="92500" lnSpcReduction="10000"/>
          </a:bodyPr>
          <a:lstStyle/>
          <a:p>
            <a:pPr eaLnBrk="1" hangingPunct="1"/>
            <a:r>
              <a:rPr lang="en-US" sz="3200" dirty="0" smtClean="0"/>
              <a:t>Epocrates Essentials </a:t>
            </a:r>
          </a:p>
          <a:p>
            <a:pPr eaLnBrk="1" hangingPunct="1"/>
            <a:r>
              <a:rPr lang="en-US" sz="3200" dirty="0" smtClean="0"/>
              <a:t>Dynamed Plus</a:t>
            </a:r>
          </a:p>
          <a:p>
            <a:pPr eaLnBrk="1" hangingPunct="1"/>
            <a:r>
              <a:rPr lang="en-US" sz="3200" dirty="0" smtClean="0"/>
              <a:t>Johns Hopkins ABX Guide (uCentral)</a:t>
            </a:r>
          </a:p>
          <a:p>
            <a:pPr eaLnBrk="1" hangingPunct="1"/>
            <a:r>
              <a:rPr lang="en-US" sz="3200" dirty="0" smtClean="0"/>
              <a:t>Harriet Lane (uCentral)</a:t>
            </a:r>
          </a:p>
          <a:p>
            <a:pPr eaLnBrk="1" hangingPunct="1"/>
            <a:r>
              <a:rPr lang="en-US" sz="3200" dirty="0" smtClean="0"/>
              <a:t>Medical Letter</a:t>
            </a:r>
          </a:p>
          <a:p>
            <a:pPr eaLnBrk="1" hangingPunct="1"/>
            <a:r>
              <a:rPr lang="en-US" sz="3200" dirty="0" smtClean="0"/>
              <a:t>Natural </a:t>
            </a:r>
            <a:r>
              <a:rPr lang="en-US" sz="3200" dirty="0"/>
              <a:t>Medicines Comprehensive Database</a:t>
            </a:r>
          </a:p>
          <a:p>
            <a:pPr eaLnBrk="1" hangingPunct="1"/>
            <a:r>
              <a:rPr lang="en-US" sz="3200" dirty="0"/>
              <a:t>Pediatric Care Online </a:t>
            </a:r>
          </a:p>
          <a:p>
            <a:pPr eaLnBrk="1" hangingPunct="1"/>
            <a:r>
              <a:rPr lang="en-US" sz="3200" dirty="0" smtClean="0"/>
              <a:t>PEPID</a:t>
            </a:r>
          </a:p>
          <a:p>
            <a:pPr marL="457200" lvl="1" indent="0" eaLnBrk="1" hangingPunct="1">
              <a:buNone/>
            </a:pPr>
            <a:endParaRPr lang="en-US" sz="2800" dirty="0" smtClean="0"/>
          </a:p>
        </p:txBody>
      </p:sp>
      <p:sp>
        <p:nvSpPr>
          <p:cNvPr id="11268" name="TextBox 3"/>
          <p:cNvSpPr txBox="1">
            <a:spLocks noChangeArrowheads="1"/>
          </p:cNvSpPr>
          <p:nvPr/>
        </p:nvSpPr>
        <p:spPr bwMode="auto">
          <a:xfrm>
            <a:off x="3352800" y="5410200"/>
            <a:ext cx="522046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3200" spc="-100" dirty="0">
                <a:solidFill>
                  <a:schemeClr val="tx2"/>
                </a:solidFill>
                <a:latin typeface="+mj-lt"/>
                <a:ea typeface="+mj-ea"/>
                <a:cs typeface="+mj-cs"/>
              </a:rPr>
              <a:t>Available</a:t>
            </a:r>
            <a:r>
              <a:rPr lang="en-US" sz="3200" dirty="0">
                <a:solidFill>
                  <a:schemeClr val="tx2"/>
                </a:solidFill>
              </a:rPr>
              <a:t> free to all faculty</a:t>
            </a:r>
            <a:endParaRPr lang="en-US" dirty="0">
              <a:solidFill>
                <a:schemeClr val="tx2"/>
              </a:solidFill>
            </a:endParaRPr>
          </a:p>
          <a:p>
            <a:pPr eaLnBrk="1" hangingPunct="1"/>
            <a:endParaRPr lang="en-US" dirty="0">
              <a:solidFill>
                <a:schemeClr val="tx2"/>
              </a:solidFill>
            </a:endParaRP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2A48C8A8-4D13-4900-8D24-E1FE056F07B7}" type="slidenum">
              <a:rPr lang="en-US" smtClean="0"/>
              <a:pPr>
                <a:defRPr/>
              </a:pPr>
              <a:t>9</a:t>
            </a:fld>
            <a:endParaRPr lang="en-US"/>
          </a:p>
        </p:txBody>
      </p:sp>
    </p:spTree>
    <p:extLst>
      <p:ext uri="{BB962C8B-B14F-4D97-AF65-F5344CB8AC3E}">
        <p14:creationId xmlns:p14="http://schemas.microsoft.com/office/powerpoint/2010/main" val="432684264"/>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0EDED130E8ABA54E8DBF96149C834CAB" ma:contentTypeVersion="2" ma:contentTypeDescription="Create a new document." ma:contentTypeScope="" ma:versionID="f316ad720de732675d83e446db945405">
  <xsd:schema xmlns:xsd="http://www.w3.org/2001/XMLSchema" xmlns:xs="http://www.w3.org/2001/XMLSchema" xmlns:p="http://schemas.microsoft.com/office/2006/metadata/properties" xmlns:ns1="http://schemas.microsoft.com/sharepoint/v3" xmlns:ns2="08802470-5273-464D-A1DC-9195F0599CA8" xmlns:ns3="08802470-5273-464d-a1dc-9195f0599ca8" xmlns:ns4="f3584b01-14e7-4882-bd14-b9d4fdd97bcc" targetNamespace="http://schemas.microsoft.com/office/2006/metadata/properties" ma:root="true" ma:fieldsID="b375a1a56a3f47f9feb23714a5d551f7" ns1:_="" ns2:_="" ns3:_="" ns4:_="">
    <xsd:import namespace="http://schemas.microsoft.com/sharepoint/v3"/>
    <xsd:import namespace="08802470-5273-464D-A1DC-9195F0599CA8"/>
    <xsd:import namespace="08802470-5273-464d-a1dc-9195f0599ca8"/>
    <xsd:import namespace="f3584b01-14e7-4882-bd14-b9d4fdd97bcc"/>
    <xsd:element name="properties">
      <xsd:complexType>
        <xsd:sequence>
          <xsd:element name="documentManagement">
            <xsd:complexType>
              <xsd:all>
                <xsd:element ref="ns1:_ModerationComments" minOccurs="0"/>
                <xsd:element ref="ns1:File_x0020_Type" minOccurs="0"/>
                <xsd:element ref="ns1:HTML_x0020_File_x0020_Type" minOccurs="0"/>
                <xsd:element ref="ns1:_SourceUrl" minOccurs="0"/>
                <xsd:element ref="ns1:_SharedFileIndex" minOccurs="0"/>
                <xsd:element ref="ns2:Handout_x003f_" minOccurs="0"/>
                <xsd:element ref="ns1:ContentTypeId" minOccurs="0"/>
                <xsd:element ref="ns1:TemplateUrl" minOccurs="0"/>
                <xsd:element ref="ns1:xd_ProgID" minOccurs="0"/>
                <xsd:element ref="ns1:xd_Signature" minOccurs="0"/>
                <xsd:element ref="ns3:Comments" minOccurs="0"/>
                <xsd:element ref="ns1:ID" minOccurs="0"/>
                <xsd:element ref="ns1:Author" minOccurs="0"/>
                <xsd:element ref="ns1:Editor" minOccurs="0"/>
                <xsd:element ref="ns1:_HasCopyDestinations" minOccurs="0"/>
                <xsd:element ref="ns1:_CopySource" minOccurs="0"/>
                <xsd:element ref="ns1:_ModerationStatus" minOccurs="0"/>
                <xsd:element ref="ns1:FileRef" minOccurs="0"/>
                <xsd:element ref="ns1:FileDirRef" minOccurs="0"/>
                <xsd:element ref="ns1:Last_x0020_Modified" minOccurs="0"/>
                <xsd:element ref="ns1:Created_x0020_Date" minOccurs="0"/>
                <xsd:element ref="ns1:File_x0020_Size" minOccurs="0"/>
                <xsd:element ref="ns1:FSObjType" minOccurs="0"/>
                <xsd:element ref="ns1:SortBehavior" minOccurs="0"/>
                <xsd:element ref="ns1:CheckedOutUserId" minOccurs="0"/>
                <xsd:element ref="ns1:IsCheckedoutToLocal" minOccurs="0"/>
                <xsd:element ref="ns1:CheckoutUser" minOccurs="0"/>
                <xsd:element ref="ns1:UniqueId" minOccurs="0"/>
                <xsd:element ref="ns1:SyncClientId" minOccurs="0"/>
                <xsd:element ref="ns1:ProgId" minOccurs="0"/>
                <xsd:element ref="ns1:ScopeId" minOccurs="0"/>
                <xsd:element ref="ns1:VirusStatus" minOccurs="0"/>
                <xsd:element ref="ns1:CheckedOutTitle" minOccurs="0"/>
                <xsd:element ref="ns1:_CheckinComment" minOccurs="0"/>
                <xsd:element ref="ns1:MetaInfo" minOccurs="0"/>
                <xsd:element ref="ns1:_Level" minOccurs="0"/>
                <xsd:element ref="ns1:_IsCurrentVersion" minOccurs="0"/>
                <xsd:element ref="ns1:ItemChildCount" minOccurs="0"/>
                <xsd:element ref="ns1:FolderChildCount" minOccurs="0"/>
                <xsd:element ref="ns1:owshiddenversion" minOccurs="0"/>
                <xsd:element ref="ns1:_UIVersion" minOccurs="0"/>
                <xsd:element ref="ns1:_UIVersionString" minOccurs="0"/>
                <xsd:element ref="ns1:InstanceID" minOccurs="0"/>
                <xsd:element ref="ns1:Order" minOccurs="0"/>
                <xsd:element ref="ns1:GUID" minOccurs="0"/>
                <xsd:element ref="ns1:WorkflowVersion" minOccurs="0"/>
                <xsd:element ref="ns1:WorkflowInstanceID" minOccurs="0"/>
                <xsd:element ref="ns1:ParentVersionString" minOccurs="0"/>
                <xsd:element ref="ns1:ParentLeafName" minOccurs="0"/>
                <xsd:element ref="ns1:DocConcurrencyNumber"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ModerationComments" ma:index="0" nillable="true" ma:displayName="Approver Comments" ma:hidden="true" ma:internalName="_ModerationComments" ma:readOnly="true">
      <xsd:simpleType>
        <xsd:restriction base="dms:Note"/>
      </xsd:simpleType>
    </xsd:element>
    <xsd:element name="File_x0020_Type" ma:index="4" nillable="true" ma:displayName="File Type" ma:hidden="true" ma:internalName="File_x0020_Type" ma:readOnly="true">
      <xsd:simpleType>
        <xsd:restriction base="dms:Text"/>
      </xsd:simpleType>
    </xsd:element>
    <xsd:element name="HTML_x0020_File_x0020_Type" ma:index="5" nillable="true" ma:displayName="HTML File Type" ma:hidden="true" ma:internalName="HTML_x0020_File_x0020_Type" ma:readOnly="true">
      <xsd:simpleType>
        <xsd:restriction base="dms:Text"/>
      </xsd:simpleType>
    </xsd:element>
    <xsd:element name="_SourceUrl" ma:index="6" nillable="true" ma:displayName="Source URL" ma:hidden="true" ma:internalName="_SourceUrl">
      <xsd:simpleType>
        <xsd:restriction base="dms:Text"/>
      </xsd:simpleType>
    </xsd:element>
    <xsd:element name="_SharedFileIndex" ma:index="7" nillable="true" ma:displayName="Shared File Index" ma:hidden="true" ma:internalName="_SharedFileIndex">
      <xsd:simpleType>
        <xsd:restriction base="dms:Text"/>
      </xsd:simpleType>
    </xsd:element>
    <xsd:element name="ContentTypeId" ma:index="10" nillable="true" ma:displayName="Content Type ID" ma:hidden="true" ma:internalName="ContentTypeId" ma:readOnly="true">
      <xsd:simpleType>
        <xsd:restriction base="dms:Unknown"/>
      </xsd:simpleType>
    </xsd:element>
    <xsd:element name="TemplateUrl" ma:index="11" nillable="true" ma:displayName="Template Link" ma:hidden="true" ma:internalName="TemplateUrl">
      <xsd:simpleType>
        <xsd:restriction base="dms:Text"/>
      </xsd:simpleType>
    </xsd:element>
    <xsd:element name="xd_ProgID" ma:index="12" nillable="true" ma:displayName="HTML File Link" ma:hidden="true" ma:internalName="xd_ProgID">
      <xsd:simpleType>
        <xsd:restriction base="dms:Text"/>
      </xsd:simpleType>
    </xsd:element>
    <xsd:element name="xd_Signature" ma:index="13" nillable="true" ma:displayName="Is Signed" ma:hidden="true" ma:internalName="xd_Signature" ma:readOnly="true">
      <xsd:simpleType>
        <xsd:restriction base="dms:Boolean"/>
      </xsd:simpleType>
    </xsd:element>
    <xsd:element name="ID" ma:index="15" nillable="true" ma:displayName="ID" ma:internalName="ID" ma:readOnly="true">
      <xsd:simpleType>
        <xsd:restriction base="dms:Unknown"/>
      </xsd:simpleType>
    </xsd:element>
    <xsd:element name="Author" ma:index="18" nillable="true" ma:displayName="Created By"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 ma:index="20" nillable="true" ma:displayName="Modified By"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HasCopyDestinations" ma:index="21" nillable="true" ma:displayName="Has Copy Destinations" ma:hidden="true" ma:internalName="_HasCopyDestinations" ma:readOnly="true">
      <xsd:simpleType>
        <xsd:restriction base="dms:Boolean"/>
      </xsd:simpleType>
    </xsd:element>
    <xsd:element name="_CopySource" ma:index="22" nillable="true" ma:displayName="Copy Source" ma:internalName="_CopySource" ma:readOnly="true">
      <xsd:simpleType>
        <xsd:restriction base="dms:Text"/>
      </xsd:simpleType>
    </xsd:element>
    <xsd:element name="_ModerationStatus" ma:index="23" nillable="true" ma:displayName="Approval Status" ma:default="0" ma:hidden="true" ma:internalName="_ModerationStatus" ma:readOnly="true">
      <xsd:simpleType>
        <xsd:restriction base="dms:Unknown"/>
      </xsd:simpleType>
    </xsd:element>
    <xsd:element name="FileRef" ma:index="24" nillable="true" ma:displayName="URL Path" ma:hidden="true" ma:list="Docs" ma:internalName="FileRef" ma:readOnly="true" ma:showField="FullUrl">
      <xsd:simpleType>
        <xsd:restriction base="dms:Lookup"/>
      </xsd:simpleType>
    </xsd:element>
    <xsd:element name="FileDirRef" ma:index="25" nillable="true" ma:displayName="Path" ma:hidden="true" ma:list="Docs" ma:internalName="FileDirRef" ma:readOnly="true" ma:showField="DirName">
      <xsd:simpleType>
        <xsd:restriction base="dms:Lookup"/>
      </xsd:simpleType>
    </xsd:element>
    <xsd:element name="Last_x0020_Modified" ma:index="26" nillable="true" ma:displayName="Modified" ma:format="TRUE" ma:hidden="true" ma:list="Docs" ma:internalName="Last_x0020_Modified" ma:readOnly="true" ma:showField="TimeLastModified">
      <xsd:simpleType>
        <xsd:restriction base="dms:Lookup"/>
      </xsd:simpleType>
    </xsd:element>
    <xsd:element name="Created_x0020_Date" ma:index="27" nillable="true" ma:displayName="Created" ma:format="TRUE" ma:hidden="true" ma:list="Docs" ma:internalName="Created_x0020_Date" ma:readOnly="true" ma:showField="TimeCreated">
      <xsd:simpleType>
        <xsd:restriction base="dms:Lookup"/>
      </xsd:simpleType>
    </xsd:element>
    <xsd:element name="File_x0020_Size" ma:index="28" nillable="true" ma:displayName="File Size" ma:format="TRUE" ma:hidden="true" ma:list="Docs" ma:internalName="File_x0020_Size" ma:readOnly="true" ma:showField="SizeInKB">
      <xsd:simpleType>
        <xsd:restriction base="dms:Lookup"/>
      </xsd:simpleType>
    </xsd:element>
    <xsd:element name="FSObjType" ma:index="29" nillable="true" ma:displayName="Item Type" ma:hidden="true" ma:list="Docs" ma:internalName="FSObjType" ma:readOnly="true" ma:showField="FSType">
      <xsd:simpleType>
        <xsd:restriction base="dms:Lookup"/>
      </xsd:simpleType>
    </xsd:element>
    <xsd:element name="SortBehavior" ma:index="30" nillable="true" ma:displayName="Sort Type" ma:hidden="true" ma:list="Docs" ma:internalName="SortBehavior" ma:readOnly="true" ma:showField="SortBehavior">
      <xsd:simpleType>
        <xsd:restriction base="dms:Lookup"/>
      </xsd:simpleType>
    </xsd:element>
    <xsd:element name="CheckedOutUserId" ma:index="32" nillable="true" ma:displayName="ID of the User who has the item Checked Out" ma:hidden="true" ma:list="Docs" ma:internalName="CheckedOutUserId" ma:readOnly="true" ma:showField="CheckoutUserId">
      <xsd:simpleType>
        <xsd:restriction base="dms:Lookup"/>
      </xsd:simpleType>
    </xsd:element>
    <xsd:element name="IsCheckedoutToLocal" ma:index="33" nillable="true" ma:displayName="Is Checked out to local" ma:hidden="true" ma:list="Docs" ma:internalName="IsCheckedoutToLocal" ma:readOnly="true" ma:showField="IsCheckoutToLocal">
      <xsd:simpleType>
        <xsd:restriction base="dms:Lookup"/>
      </xsd:simpleType>
    </xsd:element>
    <xsd:element name="CheckoutUser" ma:index="34" nillable="true" ma:displayName="Checked Out To" ma:list="UserInfo" ma:internalName="CheckoutUse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niqueId" ma:index="35" nillable="true" ma:displayName="Unique Id" ma:hidden="true" ma:list="Docs" ma:internalName="UniqueId" ma:readOnly="true" ma:showField="UniqueId">
      <xsd:simpleType>
        <xsd:restriction base="dms:Lookup"/>
      </xsd:simpleType>
    </xsd:element>
    <xsd:element name="SyncClientId" ma:index="36" nillable="true" ma:displayName="Client Id" ma:hidden="true" ma:list="Docs" ma:internalName="SyncClientId" ma:readOnly="true" ma:showField="SyncClientId">
      <xsd:simpleType>
        <xsd:restriction base="dms:Lookup"/>
      </xsd:simpleType>
    </xsd:element>
    <xsd:element name="ProgId" ma:index="37" nillable="true" ma:displayName="ProgId" ma:hidden="true" ma:list="Docs" ma:internalName="ProgId" ma:readOnly="true" ma:showField="ProgId">
      <xsd:simpleType>
        <xsd:restriction base="dms:Lookup"/>
      </xsd:simpleType>
    </xsd:element>
    <xsd:element name="ScopeId" ma:index="38" nillable="true" ma:displayName="ScopeId" ma:hidden="true" ma:list="Docs" ma:internalName="ScopeId" ma:readOnly="true" ma:showField="ScopeId">
      <xsd:simpleType>
        <xsd:restriction base="dms:Lookup"/>
      </xsd:simpleType>
    </xsd:element>
    <xsd:element name="VirusStatus" ma:index="39" nillable="true" ma:displayName="Virus Status" ma:format="TRUE" ma:hidden="true" ma:list="Docs" ma:internalName="VirusStatus" ma:readOnly="true" ma:showField="Size">
      <xsd:simpleType>
        <xsd:restriction base="dms:Lookup"/>
      </xsd:simpleType>
    </xsd:element>
    <xsd:element name="CheckedOutTitle" ma:index="40" nillable="true" ma:displayName="Checked Out To" ma:format="TRUE" ma:hidden="true" ma:list="Docs" ma:internalName="CheckedOutTitle" ma:readOnly="true" ma:showField="CheckedOutTitle">
      <xsd:simpleType>
        <xsd:restriction base="dms:Lookup"/>
      </xsd:simpleType>
    </xsd:element>
    <xsd:element name="_CheckinComment" ma:index="41" nillable="true" ma:displayName="Check In Comment" ma:format="TRUE" ma:list="Docs" ma:internalName="_CheckinComment" ma:readOnly="true" ma:showField="CheckinComment">
      <xsd:simpleType>
        <xsd:restriction base="dms:Lookup"/>
      </xsd:simpleType>
    </xsd:element>
    <xsd:element name="MetaInfo" ma:index="54" nillable="true" ma:displayName="Property Bag" ma:hidden="true" ma:list="Docs" ma:internalName="MetaInfo" ma:showField="MetaInfo">
      <xsd:simpleType>
        <xsd:restriction base="dms:Lookup"/>
      </xsd:simpleType>
    </xsd:element>
    <xsd:element name="_Level" ma:index="55" nillable="true" ma:displayName="Level" ma:hidden="true" ma:internalName="_Level" ma:readOnly="true">
      <xsd:simpleType>
        <xsd:restriction base="dms:Unknown"/>
      </xsd:simpleType>
    </xsd:element>
    <xsd:element name="_IsCurrentVersion" ma:index="56" nillable="true" ma:displayName="Is Current Version" ma:hidden="true" ma:internalName="_IsCurrentVersion" ma:readOnly="true">
      <xsd:simpleType>
        <xsd:restriction base="dms:Boolean"/>
      </xsd:simpleType>
    </xsd:element>
    <xsd:element name="ItemChildCount" ma:index="57" nillable="true" ma:displayName="Item Child Count" ma:hidden="true" ma:list="Docs" ma:internalName="ItemChildCount" ma:readOnly="true" ma:showField="ItemChildCount">
      <xsd:simpleType>
        <xsd:restriction base="dms:Lookup"/>
      </xsd:simpleType>
    </xsd:element>
    <xsd:element name="FolderChildCount" ma:index="58" nillable="true" ma:displayName="Folder Child Count" ma:hidden="true" ma:list="Docs" ma:internalName="FolderChildCount" ma:readOnly="true" ma:showField="FolderChildCount">
      <xsd:simpleType>
        <xsd:restriction base="dms:Lookup"/>
      </xsd:simpleType>
    </xsd:element>
    <xsd:element name="owshiddenversion" ma:index="62" nillable="true" ma:displayName="owshiddenversion" ma:hidden="true" ma:internalName="owshiddenversion" ma:readOnly="true">
      <xsd:simpleType>
        <xsd:restriction base="dms:Unknown"/>
      </xsd:simpleType>
    </xsd:element>
    <xsd:element name="_UIVersion" ma:index="63" nillable="true" ma:displayName="UI Version" ma:hidden="true" ma:internalName="_UIVersion" ma:readOnly="true">
      <xsd:simpleType>
        <xsd:restriction base="dms:Unknown"/>
      </xsd:simpleType>
    </xsd:element>
    <xsd:element name="_UIVersionString" ma:index="64" nillable="true" ma:displayName="Version" ma:internalName="_UIVersionString" ma:readOnly="true">
      <xsd:simpleType>
        <xsd:restriction base="dms:Text"/>
      </xsd:simpleType>
    </xsd:element>
    <xsd:element name="InstanceID" ma:index="65" nillable="true" ma:displayName="Instance ID" ma:hidden="true" ma:internalName="InstanceID" ma:readOnly="true">
      <xsd:simpleType>
        <xsd:restriction base="dms:Unknown"/>
      </xsd:simpleType>
    </xsd:element>
    <xsd:element name="Order" ma:index="66" nillable="true" ma:displayName="Order" ma:hidden="true" ma:internalName="Order">
      <xsd:simpleType>
        <xsd:restriction base="dms:Number"/>
      </xsd:simpleType>
    </xsd:element>
    <xsd:element name="GUID" ma:index="67" nillable="true" ma:displayName="GUID" ma:hidden="true" ma:internalName="GUID" ma:readOnly="true">
      <xsd:simpleType>
        <xsd:restriction base="dms:Unknown"/>
      </xsd:simpleType>
    </xsd:element>
    <xsd:element name="WorkflowVersion" ma:index="68" nillable="true" ma:displayName="Workflow Version" ma:hidden="true" ma:internalName="WorkflowVersion" ma:readOnly="true">
      <xsd:simpleType>
        <xsd:restriction base="dms:Unknown"/>
      </xsd:simpleType>
    </xsd:element>
    <xsd:element name="WorkflowInstanceID" ma:index="69" nillable="true" ma:displayName="Workflow Instance ID" ma:hidden="true" ma:internalName="WorkflowInstanceID" ma:readOnly="true">
      <xsd:simpleType>
        <xsd:restriction base="dms:Unknown"/>
      </xsd:simpleType>
    </xsd:element>
    <xsd:element name="ParentVersionString" ma:index="70" nillable="true" ma:displayName="Source Version (Converted Document)" ma:hidden="true" ma:list="Docs" ma:internalName="ParentVersionString" ma:readOnly="true" ma:showField="ParentVersionString">
      <xsd:simpleType>
        <xsd:restriction base="dms:Lookup"/>
      </xsd:simpleType>
    </xsd:element>
    <xsd:element name="ParentLeafName" ma:index="71" nillable="true" ma:displayName="Source Name (Converted Document)" ma:hidden="true" ma:list="Docs" ma:internalName="ParentLeafName" ma:readOnly="true" ma:showField="ParentLeafName">
      <xsd:simpleType>
        <xsd:restriction base="dms:Lookup"/>
      </xsd:simpleType>
    </xsd:element>
    <xsd:element name="DocConcurrencyNumber" ma:index="72" nillable="true" ma:displayName="Document Concurrency Number" ma:hidden="true" ma:list="Docs" ma:internalName="DocConcurrencyNumber" ma:readOnly="true" ma:showField="DocConcurrencyNumber">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08802470-5273-464D-A1DC-9195F0599CA8" elementFormDefault="qualified">
    <xsd:import namespace="http://schemas.microsoft.com/office/2006/documentManagement/types"/>
    <xsd:import namespace="http://schemas.microsoft.com/office/infopath/2007/PartnerControls"/>
    <xsd:element name="Handout_x003f_" ma:index="9" nillable="true" ma:displayName="Handout?" ma:default="0" ma:description="Should this file be printed as a handout?" ma:internalName="Handout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8802470-5273-464d-a1dc-9195f0599ca8" elementFormDefault="qualified">
    <xsd:import namespace="http://schemas.microsoft.com/office/2006/documentManagement/types"/>
    <xsd:import namespace="http://schemas.microsoft.com/office/infopath/2007/PartnerControls"/>
    <xsd:element name="Comments" ma:index="14"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584b01-14e7-4882-bd14-b9d4fdd97bcc" elementFormDefault="qualified">
    <xsd:import namespace="http://schemas.microsoft.com/office/2006/documentManagement/types"/>
    <xsd:import namespace="http://schemas.microsoft.com/office/infopath/2007/PartnerControls"/>
    <xsd:element name="_dlc_DocId" ma:index="75" nillable="true" ma:displayName="Document ID Value" ma:description="The value of the document ID assigned to this item." ma:internalName="_dlc_DocId" ma:readOnly="true">
      <xsd:simpleType>
        <xsd:restriction base="dms:Text"/>
      </xsd:simpleType>
    </xsd:element>
    <xsd:element name="_dlc_DocIdUrl" ma:index="7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andout_x003f_ xmlns="08802470-5273-464D-A1DC-9195F0599CA8">true</Handout_x003f_>
    <Comments xmlns="08802470-5273-464d-a1dc-9195f0599ca8">Ready</Comments>
    <TemplateUrl xmlns="http://schemas.microsoft.com/sharepoint/v3" xsi:nil="true"/>
    <_SourceUrl xmlns="http://schemas.microsoft.com/sharepoint/v3" xsi:nil="true"/>
    <xd_ProgID xmlns="http://schemas.microsoft.com/sharepoint/v3" xsi:nil="true"/>
    <Order xmlns="http://schemas.microsoft.com/sharepoint/v3">54300</Order>
    <_SharedFileIndex xmlns="http://schemas.microsoft.com/sharepoint/v3" xsi:nil="true"/>
    <MetaInfo xmlns="http://schemas.microsoft.com/sharepoint/v3" xsi:nil="true"/>
    <ContentTypeId xmlns="http://schemas.microsoft.com/sharepoint/v3">0x0101000EDED130E8ABA54E8DBF96149C834CAB</ContentTypeId>
    <_dlc_DocId xmlns="f3584b01-14e7-4882-bd14-b9d4fdd97bcc">EZSW73QHDVCH-517-543</_dlc_DocId>
    <_dlc_DocIdUrl xmlns="f3584b01-14e7-4882-bd14-b9d4fdd97bcc">
      <Url>https://intranet.med.fsu.edu/sites/academicaffairs/ome/Informatics/seminar/_layouts/DocIdRedir.aspx?ID=EZSW73QHDVCH-517-543</Url>
      <Description>EZSW73QHDVCH-517-543</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F257D7C2-D4AF-43F5-B5C4-61D1F43C5031}">
  <ds:schemaRefs>
    <ds:schemaRef ds:uri="http://schemas.microsoft.com/sharepoint/events"/>
  </ds:schemaRefs>
</ds:datastoreItem>
</file>

<file path=customXml/itemProps2.xml><?xml version="1.0" encoding="utf-8"?>
<ds:datastoreItem xmlns:ds="http://schemas.openxmlformats.org/officeDocument/2006/customXml" ds:itemID="{44BD5BB6-60AF-4D59-B24B-4783A2511C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8802470-5273-464D-A1DC-9195F0599CA8"/>
    <ds:schemaRef ds:uri="08802470-5273-464d-a1dc-9195f0599ca8"/>
    <ds:schemaRef ds:uri="f3584b01-14e7-4882-bd14-b9d4fdd97b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733A63-A0B0-4FFE-B05A-DBB588474C56}">
  <ds:schemaRefs>
    <ds:schemaRef ds:uri="http://purl.org/dc/elements/1.1/"/>
    <ds:schemaRef ds:uri="http://www.w3.org/XML/1998/namespace"/>
    <ds:schemaRef ds:uri="http://schemas.openxmlformats.org/package/2006/metadata/core-properties"/>
    <ds:schemaRef ds:uri="http://purl.org/dc/dcmitype/"/>
    <ds:schemaRef ds:uri="http://schemas.microsoft.com/office/infopath/2007/PartnerControls"/>
    <ds:schemaRef ds:uri="f3584b01-14e7-4882-bd14-b9d4fdd97bcc"/>
    <ds:schemaRef ds:uri="http://schemas.microsoft.com/office/2006/metadata/properties"/>
    <ds:schemaRef ds:uri="http://schemas.microsoft.com/sharepoint/v3"/>
    <ds:schemaRef ds:uri="http://purl.org/dc/terms/"/>
    <ds:schemaRef ds:uri="http://schemas.microsoft.com/office/2006/documentManagement/types"/>
    <ds:schemaRef ds:uri="08802470-5273-464d-a1dc-9195f0599ca8"/>
    <ds:schemaRef ds:uri="08802470-5273-464D-A1DC-9195F0599CA8"/>
  </ds:schemaRefs>
</ds:datastoreItem>
</file>

<file path=customXml/itemProps4.xml><?xml version="1.0" encoding="utf-8"?>
<ds:datastoreItem xmlns:ds="http://schemas.openxmlformats.org/officeDocument/2006/customXml" ds:itemID="{32887C3E-DAC6-4DF1-93AE-9E902A8C1033}">
  <ds:schemaRefs>
    <ds:schemaRef ds:uri="http://schemas.microsoft.com/sharepoint/v3/contenttype/forms"/>
  </ds:schemaRefs>
</ds:datastoreItem>
</file>

<file path=customXml/itemProps5.xml><?xml version="1.0" encoding="utf-8"?>
<ds:datastoreItem xmlns:ds="http://schemas.openxmlformats.org/officeDocument/2006/customXml" ds:itemID="{0A120C46-26C7-4F60-AE62-7998B2AA1902}">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Clarity</Template>
  <TotalTime>7506</TotalTime>
  <Words>2661</Words>
  <Application>Microsoft Office PowerPoint</Application>
  <PresentationFormat>On-screen Show (4:3)</PresentationFormat>
  <Paragraphs>629</Paragraphs>
  <Slides>65</Slides>
  <Notes>35</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Times New Roman</vt:lpstr>
      <vt:lpstr>Trebuchet MS</vt:lpstr>
      <vt:lpstr>Wingdings</vt:lpstr>
      <vt:lpstr>Wingdings 2</vt:lpstr>
      <vt:lpstr>Clarity</vt:lpstr>
      <vt:lpstr>Using Drug Resources</vt:lpstr>
      <vt:lpstr> Objectives </vt:lpstr>
      <vt:lpstr>Mentioning</vt:lpstr>
      <vt:lpstr>Handouts</vt:lpstr>
      <vt:lpstr>Using the green Worksheet as we go thru the workshop, identify drug questions you can use with students.</vt:lpstr>
      <vt:lpstr>New Library Webpage  </vt:lpstr>
      <vt:lpstr>Library Web Site</vt:lpstr>
      <vt:lpstr>Subscription Drug Resources</vt:lpstr>
      <vt:lpstr>Mobile Drug Resources Apps</vt:lpstr>
      <vt:lpstr>Free Drug Resources</vt:lpstr>
      <vt:lpstr>Student Issues</vt:lpstr>
      <vt:lpstr>Epocrates </vt:lpstr>
      <vt:lpstr>Content Differences</vt:lpstr>
      <vt:lpstr>Epocrates Drug Monographs</vt:lpstr>
      <vt:lpstr>Alt Meds</vt:lpstr>
      <vt:lpstr>Exercises for Practice</vt:lpstr>
      <vt:lpstr>Dosage Calculators in Epocrates</vt:lpstr>
      <vt:lpstr>    Epocrates Interaction Check</vt:lpstr>
      <vt:lpstr>Exercises for Practice</vt:lpstr>
      <vt:lpstr>Epocrates Formularies</vt:lpstr>
      <vt:lpstr>Medscape Mobile Version</vt:lpstr>
      <vt:lpstr>Exercises for Practice</vt:lpstr>
      <vt:lpstr>Exercises for Practice</vt:lpstr>
      <vt:lpstr> Epocrates Pill Identifier</vt:lpstr>
      <vt:lpstr>Exercises for Practice</vt:lpstr>
      <vt:lpstr>Epocrates Tables</vt:lpstr>
      <vt:lpstr>Exercises for Practice</vt:lpstr>
      <vt:lpstr>Epocrates Infectious Disease (ID) Tool</vt:lpstr>
      <vt:lpstr>PEPID Drug Information and tools</vt:lpstr>
      <vt:lpstr>PEPID Drug Monographs</vt:lpstr>
      <vt:lpstr>PEPID Drugs</vt:lpstr>
      <vt:lpstr>Exercises for Practice</vt:lpstr>
      <vt:lpstr>PEPID Interaction Tool</vt:lpstr>
      <vt:lpstr>Exercises for Practice</vt:lpstr>
      <vt:lpstr>Immunizations</vt:lpstr>
      <vt:lpstr>Facts and comparisons</vt:lpstr>
      <vt:lpstr>   Facts and Comparisons</vt:lpstr>
      <vt:lpstr>   Facts and Comparisons eAnswers</vt:lpstr>
      <vt:lpstr>Drug Facts and Comparisons Monographs</vt:lpstr>
      <vt:lpstr>Navigation Drug Monograph</vt:lpstr>
      <vt:lpstr>Tables in Facts and Comparisons</vt:lpstr>
      <vt:lpstr>Exercises for Practice</vt:lpstr>
      <vt:lpstr>Facts Drug Interactions</vt:lpstr>
      <vt:lpstr>Exercises for Practice</vt:lpstr>
      <vt:lpstr>Johns Hopkins ABX </vt:lpstr>
      <vt:lpstr>Johns Hopkins ABX Guide</vt:lpstr>
      <vt:lpstr>Pathogen vs Condition vs Antibiotic</vt:lpstr>
      <vt:lpstr>Dynamed Plus-  Evidence based</vt:lpstr>
      <vt:lpstr>Dynamed Plus Drug Topics</vt:lpstr>
      <vt:lpstr>Dynamed Plus Teaching Opportunities</vt:lpstr>
      <vt:lpstr>Access Medicine </vt:lpstr>
      <vt:lpstr>LexiDrugs in Access Medicine</vt:lpstr>
      <vt:lpstr>ClinicalKey </vt:lpstr>
      <vt:lpstr>ClinicalKey Drug Monographs</vt:lpstr>
      <vt:lpstr>Natural Medicines</vt:lpstr>
      <vt:lpstr>Natural Medicines</vt:lpstr>
      <vt:lpstr>Natural Medicines Effectiveness </vt:lpstr>
      <vt:lpstr>Interaction Checker</vt:lpstr>
      <vt:lpstr>Exercises for Practice</vt:lpstr>
      <vt:lpstr>Pediatric             care online</vt:lpstr>
      <vt:lpstr>Pediatric Care Online</vt:lpstr>
      <vt:lpstr>Harriet Lane</vt:lpstr>
      <vt:lpstr>Harriet Lane</vt:lpstr>
      <vt:lpstr>Renal, Hepatic, Geriatric Dosing</vt:lpstr>
      <vt:lpstr>Summary</vt:lpstr>
    </vt:vector>
  </TitlesOfParts>
  <Company>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resources</dc:title>
  <dc:subject/>
  <dc:creator>nancy.clark</dc:creator>
  <cp:keywords/>
  <dc:description/>
  <cp:lastModifiedBy>Clark, Nancy</cp:lastModifiedBy>
  <cp:revision>453</cp:revision>
  <cp:lastPrinted>2013-10-02T18:35:49Z</cp:lastPrinted>
  <dcterms:created xsi:type="dcterms:W3CDTF">2006-03-17T17:54:36Z</dcterms:created>
  <dcterms:modified xsi:type="dcterms:W3CDTF">2017-12-07T20:35:17Z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ubject">
    <vt:lpwstr/>
  </property>
  <property fmtid="{D5CDD505-2E9C-101B-9397-08002B2CF9AE}" pid="3" name="Keywords">
    <vt:lpwstr/>
  </property>
  <property fmtid="{D5CDD505-2E9C-101B-9397-08002B2CF9AE}" pid="4" name="_Author">
    <vt:lpwstr>nancy.clark</vt:lpwstr>
  </property>
  <property fmtid="{D5CDD505-2E9C-101B-9397-08002B2CF9AE}" pid="5" name="_Category">
    <vt:lpwstr/>
  </property>
  <property fmtid="{D5CDD505-2E9C-101B-9397-08002B2CF9AE}" pid="6" name="Slides">
    <vt:lpwstr>60</vt:lpwstr>
  </property>
  <property fmtid="{D5CDD505-2E9C-101B-9397-08002B2CF9AE}" pid="7" name="Categories">
    <vt:lpwstr/>
  </property>
  <property fmtid="{D5CDD505-2E9C-101B-9397-08002B2CF9AE}" pid="8" name="Approval Level">
    <vt:lpwstr/>
  </property>
  <property fmtid="{D5CDD505-2E9C-101B-9397-08002B2CF9AE}" pid="9" name="_Comments">
    <vt:lpwstr/>
  </property>
  <property fmtid="{D5CDD505-2E9C-101B-9397-08002B2CF9AE}" pid="10" name="Assigned To">
    <vt:lpwstr/>
  </property>
  <property fmtid="{D5CDD505-2E9C-101B-9397-08002B2CF9AE}" pid="11" name="ContentTypeId">
    <vt:lpwstr>0x0101007024800873524D46A1DC9195F0599CA8</vt:lpwstr>
  </property>
  <property fmtid="{D5CDD505-2E9C-101B-9397-08002B2CF9AE}" pid="12" name="_dlc_DocIdItemGuid">
    <vt:lpwstr>1d964bca-6d04-42c0-898c-172bc92b2ac1</vt:lpwstr>
  </property>
</Properties>
</file>